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93" r:id="rId4"/>
    <p:sldMasterId id="2147483694" r:id="rId5"/>
    <p:sldMasterId id="2147483695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  <p:sldId id="330" r:id="rId82"/>
    <p:sldId id="331" r:id="rId83"/>
    <p:sldId id="332" r:id="rId84"/>
    <p:sldId id="333" r:id="rId85"/>
    <p:sldId id="334" r:id="rId86"/>
  </p:sldIdLst>
  <p:sldSz cy="5143500" cx="9144000"/>
  <p:notesSz cx="6858000" cy="9144000"/>
  <p:embeddedFontLst>
    <p:embeddedFont>
      <p:font typeface="Helvetica Neue"/>
      <p:regular r:id="rId87"/>
      <p:bold r:id="rId88"/>
      <p:italic r:id="rId89"/>
      <p:boldItalic r:id="rId90"/>
    </p:embeddedFont>
    <p:embeddedFont>
      <p:font typeface="Helvetica Neue Light"/>
      <p:regular r:id="rId91"/>
      <p:bold r:id="rId92"/>
      <p:italic r:id="rId93"/>
      <p:boldItalic r:id="rId94"/>
    </p:embeddedFont>
    <p:embeddedFont>
      <p:font typeface="Gill Sans"/>
      <p:regular r:id="rId95"/>
      <p:bold r:id="rId9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3FE662DC-F23D-4C24-B869-07F54CFDBB7D}">
  <a:tblStyle styleId="{3FE662DC-F23D-4C24-B869-07F54CFDBB7D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84" Type="http://schemas.openxmlformats.org/officeDocument/2006/relationships/slide" Target="slides/slide77.xml"/><Relationship Id="rId83" Type="http://schemas.openxmlformats.org/officeDocument/2006/relationships/slide" Target="slides/slide76.xml"/><Relationship Id="rId42" Type="http://schemas.openxmlformats.org/officeDocument/2006/relationships/slide" Target="slides/slide35.xml"/><Relationship Id="rId86" Type="http://schemas.openxmlformats.org/officeDocument/2006/relationships/slide" Target="slides/slide79.xml"/><Relationship Id="rId41" Type="http://schemas.openxmlformats.org/officeDocument/2006/relationships/slide" Target="slides/slide34.xml"/><Relationship Id="rId85" Type="http://schemas.openxmlformats.org/officeDocument/2006/relationships/slide" Target="slides/slide78.xml"/><Relationship Id="rId44" Type="http://schemas.openxmlformats.org/officeDocument/2006/relationships/slide" Target="slides/slide37.xml"/><Relationship Id="rId88" Type="http://schemas.openxmlformats.org/officeDocument/2006/relationships/font" Target="fonts/HelveticaNeue-bold.fntdata"/><Relationship Id="rId43" Type="http://schemas.openxmlformats.org/officeDocument/2006/relationships/slide" Target="slides/slide36.xml"/><Relationship Id="rId87" Type="http://schemas.openxmlformats.org/officeDocument/2006/relationships/font" Target="fonts/HelveticaNeue-regular.fntdata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89" Type="http://schemas.openxmlformats.org/officeDocument/2006/relationships/font" Target="fonts/HelveticaNeue-italic.fntdata"/><Relationship Id="rId80" Type="http://schemas.openxmlformats.org/officeDocument/2006/relationships/slide" Target="slides/slide73.xml"/><Relationship Id="rId82" Type="http://schemas.openxmlformats.org/officeDocument/2006/relationships/slide" Target="slides/slide75.xml"/><Relationship Id="rId81" Type="http://schemas.openxmlformats.org/officeDocument/2006/relationships/slide" Target="slides/slide74.xml"/><Relationship Id="rId1" Type="http://schemas.openxmlformats.org/officeDocument/2006/relationships/theme" Target="theme/theme4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9" Type="http://schemas.openxmlformats.org/officeDocument/2006/relationships/slide" Target="slides/slide42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73" Type="http://schemas.openxmlformats.org/officeDocument/2006/relationships/slide" Target="slides/slide66.xml"/><Relationship Id="rId72" Type="http://schemas.openxmlformats.org/officeDocument/2006/relationships/slide" Target="slides/slide65.xml"/><Relationship Id="rId31" Type="http://schemas.openxmlformats.org/officeDocument/2006/relationships/slide" Target="slides/slide24.xml"/><Relationship Id="rId75" Type="http://schemas.openxmlformats.org/officeDocument/2006/relationships/slide" Target="slides/slide68.xml"/><Relationship Id="rId30" Type="http://schemas.openxmlformats.org/officeDocument/2006/relationships/slide" Target="slides/slide23.xml"/><Relationship Id="rId74" Type="http://schemas.openxmlformats.org/officeDocument/2006/relationships/slide" Target="slides/slide67.xml"/><Relationship Id="rId33" Type="http://schemas.openxmlformats.org/officeDocument/2006/relationships/slide" Target="slides/slide26.xml"/><Relationship Id="rId77" Type="http://schemas.openxmlformats.org/officeDocument/2006/relationships/slide" Target="slides/slide70.xml"/><Relationship Id="rId32" Type="http://schemas.openxmlformats.org/officeDocument/2006/relationships/slide" Target="slides/slide25.xml"/><Relationship Id="rId76" Type="http://schemas.openxmlformats.org/officeDocument/2006/relationships/slide" Target="slides/slide69.xml"/><Relationship Id="rId35" Type="http://schemas.openxmlformats.org/officeDocument/2006/relationships/slide" Target="slides/slide28.xml"/><Relationship Id="rId79" Type="http://schemas.openxmlformats.org/officeDocument/2006/relationships/slide" Target="slides/slide72.xml"/><Relationship Id="rId34" Type="http://schemas.openxmlformats.org/officeDocument/2006/relationships/slide" Target="slides/slide27.xml"/><Relationship Id="rId78" Type="http://schemas.openxmlformats.org/officeDocument/2006/relationships/slide" Target="slides/slide71.xml"/><Relationship Id="rId71" Type="http://schemas.openxmlformats.org/officeDocument/2006/relationships/slide" Target="slides/slide64.xml"/><Relationship Id="rId70" Type="http://schemas.openxmlformats.org/officeDocument/2006/relationships/slide" Target="slides/slide63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62" Type="http://schemas.openxmlformats.org/officeDocument/2006/relationships/slide" Target="slides/slide55.xml"/><Relationship Id="rId61" Type="http://schemas.openxmlformats.org/officeDocument/2006/relationships/slide" Target="slides/slide54.xml"/><Relationship Id="rId20" Type="http://schemas.openxmlformats.org/officeDocument/2006/relationships/slide" Target="slides/slide13.xml"/><Relationship Id="rId64" Type="http://schemas.openxmlformats.org/officeDocument/2006/relationships/slide" Target="slides/slide57.xml"/><Relationship Id="rId63" Type="http://schemas.openxmlformats.org/officeDocument/2006/relationships/slide" Target="slides/slide56.xml"/><Relationship Id="rId22" Type="http://schemas.openxmlformats.org/officeDocument/2006/relationships/slide" Target="slides/slide15.xml"/><Relationship Id="rId66" Type="http://schemas.openxmlformats.org/officeDocument/2006/relationships/slide" Target="slides/slide59.xml"/><Relationship Id="rId21" Type="http://schemas.openxmlformats.org/officeDocument/2006/relationships/slide" Target="slides/slide14.xml"/><Relationship Id="rId65" Type="http://schemas.openxmlformats.org/officeDocument/2006/relationships/slide" Target="slides/slide58.xml"/><Relationship Id="rId24" Type="http://schemas.openxmlformats.org/officeDocument/2006/relationships/slide" Target="slides/slide17.xml"/><Relationship Id="rId68" Type="http://schemas.openxmlformats.org/officeDocument/2006/relationships/slide" Target="slides/slide61.xml"/><Relationship Id="rId23" Type="http://schemas.openxmlformats.org/officeDocument/2006/relationships/slide" Target="slides/slide16.xml"/><Relationship Id="rId67" Type="http://schemas.openxmlformats.org/officeDocument/2006/relationships/slide" Target="slides/slide60.xml"/><Relationship Id="rId60" Type="http://schemas.openxmlformats.org/officeDocument/2006/relationships/slide" Target="slides/slide53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69" Type="http://schemas.openxmlformats.org/officeDocument/2006/relationships/slide" Target="slides/slide62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slide" Target="slides/slide44.xml"/><Relationship Id="rId95" Type="http://schemas.openxmlformats.org/officeDocument/2006/relationships/font" Target="fonts/GillSans-regular.fntdata"/><Relationship Id="rId50" Type="http://schemas.openxmlformats.org/officeDocument/2006/relationships/slide" Target="slides/slide43.xml"/><Relationship Id="rId94" Type="http://schemas.openxmlformats.org/officeDocument/2006/relationships/font" Target="fonts/HelveticaNeueLight-boldItalic.fntdata"/><Relationship Id="rId53" Type="http://schemas.openxmlformats.org/officeDocument/2006/relationships/slide" Target="slides/slide46.xml"/><Relationship Id="rId52" Type="http://schemas.openxmlformats.org/officeDocument/2006/relationships/slide" Target="slides/slide45.xml"/><Relationship Id="rId96" Type="http://schemas.openxmlformats.org/officeDocument/2006/relationships/font" Target="fonts/GillSans-bold.fntdata"/><Relationship Id="rId11" Type="http://schemas.openxmlformats.org/officeDocument/2006/relationships/slide" Target="slides/slide4.xml"/><Relationship Id="rId55" Type="http://schemas.openxmlformats.org/officeDocument/2006/relationships/slide" Target="slides/slide48.xml"/><Relationship Id="rId10" Type="http://schemas.openxmlformats.org/officeDocument/2006/relationships/slide" Target="slides/slide3.xml"/><Relationship Id="rId54" Type="http://schemas.openxmlformats.org/officeDocument/2006/relationships/slide" Target="slides/slide47.xml"/><Relationship Id="rId13" Type="http://schemas.openxmlformats.org/officeDocument/2006/relationships/slide" Target="slides/slide6.xml"/><Relationship Id="rId57" Type="http://schemas.openxmlformats.org/officeDocument/2006/relationships/slide" Target="slides/slide50.xml"/><Relationship Id="rId12" Type="http://schemas.openxmlformats.org/officeDocument/2006/relationships/slide" Target="slides/slide5.xml"/><Relationship Id="rId56" Type="http://schemas.openxmlformats.org/officeDocument/2006/relationships/slide" Target="slides/slide49.xml"/><Relationship Id="rId91" Type="http://schemas.openxmlformats.org/officeDocument/2006/relationships/font" Target="fonts/HelveticaNeueLight-regular.fntdata"/><Relationship Id="rId90" Type="http://schemas.openxmlformats.org/officeDocument/2006/relationships/font" Target="fonts/HelveticaNeue-boldItalic.fntdata"/><Relationship Id="rId93" Type="http://schemas.openxmlformats.org/officeDocument/2006/relationships/font" Target="fonts/HelveticaNeueLight-italic.fntdata"/><Relationship Id="rId92" Type="http://schemas.openxmlformats.org/officeDocument/2006/relationships/font" Target="fonts/HelveticaNeueLight-bold.fntdata"/><Relationship Id="rId15" Type="http://schemas.openxmlformats.org/officeDocument/2006/relationships/slide" Target="slides/slide8.xml"/><Relationship Id="rId59" Type="http://schemas.openxmlformats.org/officeDocument/2006/relationships/slide" Target="slides/slide52.xml"/><Relationship Id="rId14" Type="http://schemas.openxmlformats.org/officeDocument/2006/relationships/slide" Target="slides/slide7.xml"/><Relationship Id="rId58" Type="http://schemas.openxmlformats.org/officeDocument/2006/relationships/slide" Target="slides/slide51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1ed9069b96_0_18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g1ed9069b96_0_18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ed9069b96_0_4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1ed9069b96_0_4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1ed9069b96_0_4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1ed9069b96_0_4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1ed9069b96_0_4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1ed9069b96_0_4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ed9069b96_0_4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ed9069b96_0_4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1ed9069b96_0_4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1ed9069b96_0_4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ed9069b96_0_33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g1ed9069b96_0_33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218a3891bd_0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218a3891bd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1ed9069b96_0_4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1ed9069b96_0_4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1ed9069b96_0_51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g1ed9069b96_0_5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1ed9069b96_0_5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1ed9069b96_0_5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ee06c4ac5_341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1ee06c4ac5_341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27be86e608_6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27be86e608_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1ed9069b96_0_54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" name="Google Shape;426;g1ed9069b96_0_54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1ed9069b96_0_1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g1ed9069b96_0_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1ed9069b96_0_52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" name="Google Shape;440;g1ed9069b96_0_5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1ed9069b96_0_6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1ed9069b96_0_6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ed9069b96_0_5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ed9069b96_0_5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1ed9069b96_0_6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1ed9069b96_0_6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1ed9069b96_0_5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g1ed9069b96_0_5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218a3891bd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218a3891bd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1ed9069b96_0_62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7" name="Google Shape;487;g1ed9069b96_0_6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0639611aa_1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g20639611aa_1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1ed9069b96_0_6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1ed9069b96_0_6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1ed9069b96_0_6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1ed9069b96_0_6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1ed9069b96_0_35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9" name="Google Shape;509;g1ed9069b96_0_35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218a3891bd_0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Google Shape;520;g218a3891bd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1ed9069b96_0_7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1ed9069b96_0_7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1ed9069b96_0_7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Google Shape;544;g1ed9069b96_0_7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1ed9069b96_0_8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1ed9069b96_0_8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1ed9069b96_0_7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7" name="Google Shape;557;g1ed9069b96_0_7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1ed9069b96_0_7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1ed9069b96_0_7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1ed9069b96_0_8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" name="Google Shape;572;g1ed9069b96_0_8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18a3891bd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218a3891bd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1ed9069b96_0_8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9" name="Google Shape;579;g1ed9069b96_0_8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1ed9069b96_0_8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7" name="Google Shape;587;g1ed9069b96_0_8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1ed9069b96_0_8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1ed9069b96_0_8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218a70fa6b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Google Shape;603;g218a70fa6b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218a3891bd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0" name="Google Shape;610;g218a3891bd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218a3891bd_0_1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6" name="Google Shape;616;g218a3891bd_0_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218a3891bd_0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7" name="Google Shape;627;g218a3891bd_0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218a3891bd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4" name="Google Shape;644;g218a3891bd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218a3891bd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1" name="Google Shape;651;g218a3891bd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218a3891bd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9" name="Google Shape;659;g218a3891bd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ed9069b96_0_3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1ed9069b96_0_3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g218a3891bd_0_21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7" name="Google Shape;667;g218a3891bd_0_2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g1ed9069b96_0_8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4" name="Google Shape;674;g1ed9069b96_0_8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1ed9069b96_0_10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2" name="Google Shape;682;g1ed9069b96_0_10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g1ed9069b96_0_10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0" name="Google Shape;690;g1ed9069b96_0_10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1ed9069b96_0_9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7" name="Google Shape;697;g1ed9069b96_0_9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1ed9069b96_0_9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6" name="Google Shape;706;g1ed9069b96_0_9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g1ed9069b96_0_9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4" name="Google Shape;714;g1ed9069b96_0_9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g1ed9069b96_0_9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2" name="Google Shape;722;g1ed9069b96_0_9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g1ed9069b96_0_9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0" name="Google Shape;730;g1ed9069b96_0_9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g1ed9069b96_0_65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8" name="Google Shape;738;g1ed9069b96_0_65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218a3891bd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218a3891bd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g1ed9069b96_0_66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6" name="Google Shape;746;g1ed9069b96_0_66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g1ed9069b96_0_66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3" name="Google Shape;753;g1ed9069b96_0_66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g1ed9069b96_0_82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1" name="Google Shape;761;g1ed9069b96_0_8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g218a3891bd_0_3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2" name="Google Shape;772;g218a3891bd_0_3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g1ed9069b96_0_9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9" name="Google Shape;789;g1ed9069b96_0_9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g1ed9069b96_0_9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6" name="Google Shape;796;g1ed9069b96_0_9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g1ed9069b96_0_10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3" name="Google Shape;803;g1ed9069b96_0_10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g1ed9069b96_0_10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1" name="Google Shape;811;g1ed9069b96_0_10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7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g1ed9069b96_0_37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9" name="Google Shape;819;g1ed9069b96_0_37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8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g218a3891bd_0_2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0" name="Google Shape;830;g218a3891bd_0_2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ed9069b96_0_3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1ed9069b96_0_3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5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g1ed9069b96_0_7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7" name="Google Shape;847;g1ed9069b96_0_7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g1ed9069b96_0_7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3" name="Google Shape;853;g1ed9069b96_0_7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8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g1ed9069b96_0_10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0" name="Google Shape;860;g1ed9069b96_0_10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3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g218a3891bd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5" name="Google Shape;875;g218a3891bd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9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g1ed9069b96_0_7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1" name="Google Shape;881;g1ed9069b96_0_7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g1ed9069b96_0_7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9" name="Google Shape;889;g1ed9069b96_0_7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g1ed9069b96_0_7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6" name="Google Shape;896;g1ed9069b96_0_7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g1ed9069b96_0_7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4" name="Google Shape;904;g1ed9069b96_0_7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0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g1ed9069b96_0_7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2" name="Google Shape;912;g1ed9069b96_0_7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6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g1ed9069b96_0_10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8" name="Google Shape;918;g1ed9069b96_0_10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18a3891b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218a3891b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1ed9069b96_0_4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1ed9069b96_0_4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Subtitle" type="tx">
  <p:cSld name="TITLE_AND_BODY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4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" name="Google Shape;56;p14"/>
          <p:cNvSpPr txBox="1"/>
          <p:nvPr>
            <p:ph idx="1" type="body"/>
          </p:nvPr>
        </p:nvSpPr>
        <p:spPr>
          <a:xfrm>
            <a:off x="1812726" y="2652117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15"/>
          <p:cNvSpPr txBox="1"/>
          <p:nvPr>
            <p:ph idx="1" type="body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Noto Sans Symbols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318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318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318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15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 2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4" name="Google Shape;64;p16"/>
          <p:cNvSpPr txBox="1"/>
          <p:nvPr>
            <p:ph idx="1" type="body"/>
          </p:nvPr>
        </p:nvSpPr>
        <p:spPr>
          <a:xfrm>
            <a:off x="180210" y="1460004"/>
            <a:ext cx="87834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Noto Sans Symbols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318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318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318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5" name="Google Shape;65;p16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 3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7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8" name="Google Shape;68;p17"/>
          <p:cNvSpPr txBox="1"/>
          <p:nvPr>
            <p:ph idx="1" type="body"/>
          </p:nvPr>
        </p:nvSpPr>
        <p:spPr>
          <a:xfrm>
            <a:off x="1645295" y="1372939"/>
            <a:ext cx="58533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31750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9" name="Google Shape;69;p17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>
  <p:cSld name="Blank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>
  <p:cSld name="Title Only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9"/>
          <p:cNvSpPr txBox="1"/>
          <p:nvPr>
            <p:ph type="title"/>
          </p:nvPr>
        </p:nvSpPr>
        <p:spPr>
          <a:xfrm>
            <a:off x="449746" y="229118"/>
            <a:ext cx="82419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" name="Google Shape;74;p19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 4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0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7" name="Google Shape;77;p20"/>
          <p:cNvSpPr txBox="1"/>
          <p:nvPr>
            <p:ph idx="1" type="body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Noto Sans Symbols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318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318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318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" name="Google Shape;78;p20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Subtitle" type="title">
  <p:cSld name="TITLE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1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1" name="Google Shape;81;p21"/>
          <p:cNvSpPr txBox="1"/>
          <p:nvPr>
            <p:ph idx="1" type="body"/>
          </p:nvPr>
        </p:nvSpPr>
        <p:spPr>
          <a:xfrm>
            <a:off x="1812726" y="2652117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" name="Google Shape;82;p21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- Horizontal">
  <p:cSld name="Photo - Horizontal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2"/>
          <p:cNvSpPr/>
          <p:nvPr>
            <p:ph idx="2" type="pic"/>
          </p:nvPr>
        </p:nvSpPr>
        <p:spPr>
          <a:xfrm>
            <a:off x="1990204" y="334863"/>
            <a:ext cx="5157000" cy="31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5" name="Google Shape;85;p22"/>
          <p:cNvSpPr txBox="1"/>
          <p:nvPr>
            <p:ph type="title"/>
          </p:nvPr>
        </p:nvSpPr>
        <p:spPr>
          <a:xfrm>
            <a:off x="1812726" y="3542854"/>
            <a:ext cx="55185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6" name="Google Shape;86;p22"/>
          <p:cNvSpPr txBox="1"/>
          <p:nvPr>
            <p:ph idx="1" type="body"/>
          </p:nvPr>
        </p:nvSpPr>
        <p:spPr>
          <a:xfrm>
            <a:off x="1812726" y="4319736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" name="Google Shape;87;p22"/>
          <p:cNvSpPr txBox="1"/>
          <p:nvPr>
            <p:ph idx="12" type="sldNum"/>
          </p:nvPr>
        </p:nvSpPr>
        <p:spPr>
          <a:xfrm>
            <a:off x="4475930" y="4875609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- Center">
  <p:cSld name="Title - Center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3"/>
          <p:cNvSpPr txBox="1"/>
          <p:nvPr>
            <p:ph type="title"/>
          </p:nvPr>
        </p:nvSpPr>
        <p:spPr>
          <a:xfrm>
            <a:off x="1812726" y="1701105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0" name="Google Shape;90;p23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- Vertical">
  <p:cSld name="Photo - Vertical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4"/>
          <p:cNvSpPr/>
          <p:nvPr>
            <p:ph idx="2" type="pic"/>
          </p:nvPr>
        </p:nvSpPr>
        <p:spPr>
          <a:xfrm>
            <a:off x="4685854" y="334863"/>
            <a:ext cx="2812800" cy="43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" name="Google Shape;93;p24"/>
          <p:cNvSpPr txBox="1"/>
          <p:nvPr>
            <p:ph type="title"/>
          </p:nvPr>
        </p:nvSpPr>
        <p:spPr>
          <a:xfrm>
            <a:off x="1645295" y="334863"/>
            <a:ext cx="2812800" cy="2103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" name="Google Shape;94;p24"/>
          <p:cNvSpPr txBox="1"/>
          <p:nvPr>
            <p:ph idx="1" type="body"/>
          </p:nvPr>
        </p:nvSpPr>
        <p:spPr>
          <a:xfrm>
            <a:off x="1645295" y="2511474"/>
            <a:ext cx="2812800" cy="21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24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- Top">
  <p:cSld name="Title - Top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5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" name="Google Shape;98;p25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Bullets &amp; Photo">
  <p:cSld name="Title, Bullets &amp; Photo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6"/>
          <p:cNvSpPr/>
          <p:nvPr>
            <p:ph idx="2" type="pic"/>
          </p:nvPr>
        </p:nvSpPr>
        <p:spPr>
          <a:xfrm>
            <a:off x="4685854" y="1372939"/>
            <a:ext cx="28128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26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26"/>
          <p:cNvSpPr txBox="1"/>
          <p:nvPr>
            <p:ph idx="1" type="body"/>
          </p:nvPr>
        </p:nvSpPr>
        <p:spPr>
          <a:xfrm>
            <a:off x="1645295" y="1372939"/>
            <a:ext cx="28128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298450" lvl="0" marL="4572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" name="Google Shape;103;p26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ullets">
  <p:cSld name="Bullets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7"/>
          <p:cNvSpPr txBox="1"/>
          <p:nvPr>
            <p:ph idx="1" type="body"/>
          </p:nvPr>
        </p:nvSpPr>
        <p:spPr>
          <a:xfrm>
            <a:off x="1645295" y="669726"/>
            <a:ext cx="5853300" cy="380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31750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" name="Google Shape;106;p27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- 3 Up">
  <p:cSld name="Photo - 3 Up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8"/>
          <p:cNvSpPr/>
          <p:nvPr>
            <p:ph idx="2" type="pic"/>
          </p:nvPr>
        </p:nvSpPr>
        <p:spPr>
          <a:xfrm>
            <a:off x="4685854" y="2685604"/>
            <a:ext cx="2812800" cy="19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" name="Google Shape;109;p28"/>
          <p:cNvSpPr/>
          <p:nvPr>
            <p:ph idx="3" type="pic"/>
          </p:nvPr>
        </p:nvSpPr>
        <p:spPr>
          <a:xfrm>
            <a:off x="4689132" y="468808"/>
            <a:ext cx="2812800" cy="19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" name="Google Shape;110;p28"/>
          <p:cNvSpPr/>
          <p:nvPr>
            <p:ph idx="4" type="pic"/>
          </p:nvPr>
        </p:nvSpPr>
        <p:spPr>
          <a:xfrm>
            <a:off x="1645295" y="468808"/>
            <a:ext cx="2812800" cy="42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" name="Google Shape;111;p28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Quote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9"/>
          <p:cNvSpPr txBox="1"/>
          <p:nvPr>
            <p:ph idx="1" type="body"/>
          </p:nvPr>
        </p:nvSpPr>
        <p:spPr>
          <a:xfrm>
            <a:off x="1812726" y="3355330"/>
            <a:ext cx="5518500" cy="2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4" name="Google Shape;114;p29"/>
          <p:cNvSpPr txBox="1"/>
          <p:nvPr>
            <p:ph idx="2" type="body"/>
          </p:nvPr>
        </p:nvSpPr>
        <p:spPr>
          <a:xfrm>
            <a:off x="1812726" y="2250132"/>
            <a:ext cx="55185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29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">
  <p:cSld name="Photo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30"/>
          <p:cNvSpPr/>
          <p:nvPr>
            <p:ph idx="2" type="pic"/>
          </p:nvPr>
        </p:nvSpPr>
        <p:spPr>
          <a:xfrm>
            <a:off x="1143000" y="0"/>
            <a:ext cx="6858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8" name="Google Shape;118;p30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Subtitle" type="tx">
  <p:cSld name="TITLE_AND_BODY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32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4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" name="Google Shape;125;p32"/>
          <p:cNvSpPr txBox="1"/>
          <p:nvPr>
            <p:ph idx="1" type="body"/>
          </p:nvPr>
        </p:nvSpPr>
        <p:spPr>
          <a:xfrm>
            <a:off x="1812726" y="2652117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ill San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ill San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ill San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ill San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ill San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32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33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" name="Google Shape;129;p33"/>
          <p:cNvSpPr txBox="1"/>
          <p:nvPr>
            <p:ph idx="1" type="body"/>
          </p:nvPr>
        </p:nvSpPr>
        <p:spPr>
          <a:xfrm>
            <a:off x="180210" y="1460004"/>
            <a:ext cx="87834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Gill Sans"/>
              <a:buChar char="•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318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-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318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318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" name="Google Shape;130;p33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>
  <p:cSld name="Blank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4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Subtitle" type="title">
  <p:cSld name="TITLE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5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5" name="Google Shape;135;p35"/>
          <p:cNvSpPr txBox="1"/>
          <p:nvPr>
            <p:ph idx="1" type="body"/>
          </p:nvPr>
        </p:nvSpPr>
        <p:spPr>
          <a:xfrm>
            <a:off x="1812726" y="2652117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6" name="Google Shape;136;p35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- Horizontal">
  <p:cSld name="Photo - Horizontal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36"/>
          <p:cNvSpPr/>
          <p:nvPr>
            <p:ph idx="2" type="pic"/>
          </p:nvPr>
        </p:nvSpPr>
        <p:spPr>
          <a:xfrm>
            <a:off x="1990204" y="334863"/>
            <a:ext cx="5157000" cy="31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▪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✓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36"/>
          <p:cNvSpPr txBox="1"/>
          <p:nvPr>
            <p:ph type="title"/>
          </p:nvPr>
        </p:nvSpPr>
        <p:spPr>
          <a:xfrm>
            <a:off x="1812726" y="3542854"/>
            <a:ext cx="55185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36"/>
          <p:cNvSpPr txBox="1"/>
          <p:nvPr>
            <p:ph idx="1" type="body"/>
          </p:nvPr>
        </p:nvSpPr>
        <p:spPr>
          <a:xfrm>
            <a:off x="1812726" y="4319736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36"/>
          <p:cNvSpPr txBox="1"/>
          <p:nvPr>
            <p:ph idx="12" type="sldNum"/>
          </p:nvPr>
        </p:nvSpPr>
        <p:spPr>
          <a:xfrm>
            <a:off x="4475930" y="4875609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- Center">
  <p:cSld name="Title - Center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7"/>
          <p:cNvSpPr txBox="1"/>
          <p:nvPr>
            <p:ph type="title"/>
          </p:nvPr>
        </p:nvSpPr>
        <p:spPr>
          <a:xfrm>
            <a:off x="1812726" y="1701105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37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- Vertical">
  <p:cSld name="Photo - Vertical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8"/>
          <p:cNvSpPr/>
          <p:nvPr>
            <p:ph idx="2" type="pic"/>
          </p:nvPr>
        </p:nvSpPr>
        <p:spPr>
          <a:xfrm>
            <a:off x="4685854" y="334863"/>
            <a:ext cx="2812800" cy="43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▪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✓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38"/>
          <p:cNvSpPr txBox="1"/>
          <p:nvPr>
            <p:ph type="title"/>
          </p:nvPr>
        </p:nvSpPr>
        <p:spPr>
          <a:xfrm>
            <a:off x="1645295" y="334863"/>
            <a:ext cx="2812800" cy="2103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 Light"/>
              <a:buNone/>
              <a:defRPr b="0" i="0" sz="3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38"/>
          <p:cNvSpPr txBox="1"/>
          <p:nvPr>
            <p:ph idx="1" type="body"/>
          </p:nvPr>
        </p:nvSpPr>
        <p:spPr>
          <a:xfrm>
            <a:off x="1645295" y="2511474"/>
            <a:ext cx="2812800" cy="21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38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- Top">
  <p:cSld name="Title - Top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9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" name="Google Shape;152;p39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 2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40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5" name="Google Shape;155;p40"/>
          <p:cNvSpPr txBox="1"/>
          <p:nvPr>
            <p:ph idx="1" type="body"/>
          </p:nvPr>
        </p:nvSpPr>
        <p:spPr>
          <a:xfrm>
            <a:off x="1645295" y="1372939"/>
            <a:ext cx="58533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31750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40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Bullets &amp; Photo">
  <p:cSld name="Title, Bullets &amp; Photo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41"/>
          <p:cNvSpPr/>
          <p:nvPr>
            <p:ph idx="2" type="pic"/>
          </p:nvPr>
        </p:nvSpPr>
        <p:spPr>
          <a:xfrm>
            <a:off x="4685854" y="1372939"/>
            <a:ext cx="28128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▪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✓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41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41"/>
          <p:cNvSpPr txBox="1"/>
          <p:nvPr>
            <p:ph idx="1" type="body"/>
          </p:nvPr>
        </p:nvSpPr>
        <p:spPr>
          <a:xfrm>
            <a:off x="1645295" y="1372939"/>
            <a:ext cx="28128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298450" lvl="0" marL="4572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 Light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 Light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 Light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 Light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 Light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41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ullets">
  <p:cSld name="Bullets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42"/>
          <p:cNvSpPr txBox="1"/>
          <p:nvPr>
            <p:ph idx="1" type="body"/>
          </p:nvPr>
        </p:nvSpPr>
        <p:spPr>
          <a:xfrm>
            <a:off x="1645295" y="669726"/>
            <a:ext cx="5853300" cy="380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31750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4" name="Google Shape;164;p42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- 3 Up">
  <p:cSld name="Photo - 3 Up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43"/>
          <p:cNvSpPr/>
          <p:nvPr>
            <p:ph idx="2" type="pic"/>
          </p:nvPr>
        </p:nvSpPr>
        <p:spPr>
          <a:xfrm>
            <a:off x="4685854" y="2685604"/>
            <a:ext cx="2812800" cy="19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▪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✓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43"/>
          <p:cNvSpPr/>
          <p:nvPr>
            <p:ph idx="3" type="pic"/>
          </p:nvPr>
        </p:nvSpPr>
        <p:spPr>
          <a:xfrm>
            <a:off x="4689132" y="468808"/>
            <a:ext cx="2812800" cy="19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▪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✓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" name="Google Shape;168;p43"/>
          <p:cNvSpPr/>
          <p:nvPr>
            <p:ph idx="4" type="pic"/>
          </p:nvPr>
        </p:nvSpPr>
        <p:spPr>
          <a:xfrm>
            <a:off x="1645295" y="468808"/>
            <a:ext cx="2812800" cy="42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▪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✓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9" name="Google Shape;169;p43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Quote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44"/>
          <p:cNvSpPr txBox="1"/>
          <p:nvPr>
            <p:ph idx="1" type="body"/>
          </p:nvPr>
        </p:nvSpPr>
        <p:spPr>
          <a:xfrm>
            <a:off x="1812726" y="3355330"/>
            <a:ext cx="5518500" cy="2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✓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" name="Google Shape;172;p44"/>
          <p:cNvSpPr txBox="1"/>
          <p:nvPr>
            <p:ph idx="2" type="body"/>
          </p:nvPr>
        </p:nvSpPr>
        <p:spPr>
          <a:xfrm>
            <a:off x="1812726" y="2250132"/>
            <a:ext cx="55185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✓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" name="Google Shape;173;p44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">
  <p:cSld name="Photo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45"/>
          <p:cNvSpPr/>
          <p:nvPr>
            <p:ph idx="2" type="pic"/>
          </p:nvPr>
        </p:nvSpPr>
        <p:spPr>
          <a:xfrm>
            <a:off x="1143000" y="0"/>
            <a:ext cx="6858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▪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✓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" name="Google Shape;176;p45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 3"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46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9" name="Google Shape;179;p46"/>
          <p:cNvSpPr txBox="1"/>
          <p:nvPr>
            <p:ph idx="1" type="body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Gill Sans"/>
              <a:buChar char="•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318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-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318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318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0" name="Google Shape;180;p46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 4"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47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3" name="Google Shape;183;p47"/>
          <p:cNvSpPr txBox="1"/>
          <p:nvPr>
            <p:ph idx="1" type="body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Gill Sans"/>
              <a:buChar char="•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318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-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318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318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47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>
  <p:cSld name="Title Only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48"/>
          <p:cNvSpPr txBox="1"/>
          <p:nvPr>
            <p:ph type="title"/>
          </p:nvPr>
        </p:nvSpPr>
        <p:spPr>
          <a:xfrm>
            <a:off x="449746" y="229118"/>
            <a:ext cx="82419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7" name="Google Shape;187;p48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18" Type="http://schemas.openxmlformats.org/officeDocument/2006/relationships/theme" Target="../theme/theme2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38.xml"/><Relationship Id="rId13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0.xml"/><Relationship Id="rId1" Type="http://schemas.openxmlformats.org/officeDocument/2006/relationships/slideLayout" Target="../slideLayouts/slideLayout29.xml"/><Relationship Id="rId2" Type="http://schemas.openxmlformats.org/officeDocument/2006/relationships/slideLayout" Target="../slideLayouts/slideLayout30.xml"/><Relationship Id="rId3" Type="http://schemas.openxmlformats.org/officeDocument/2006/relationships/slideLayout" Target="../slideLayouts/slideLayout31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5" Type="http://schemas.openxmlformats.org/officeDocument/2006/relationships/slideLayout" Target="../slideLayouts/slideLayout43.xml"/><Relationship Id="rId14" Type="http://schemas.openxmlformats.org/officeDocument/2006/relationships/slideLayout" Target="../slideLayouts/slideLayout42.xml"/><Relationship Id="rId17" Type="http://schemas.openxmlformats.org/officeDocument/2006/relationships/slideLayout" Target="../slideLayouts/slideLayout45.xml"/><Relationship Id="rId16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4.xml"/><Relationship Id="rId18" Type="http://schemas.openxmlformats.org/officeDocument/2006/relationships/theme" Target="../theme/theme3.xml"/><Relationship Id="rId7" Type="http://schemas.openxmlformats.org/officeDocument/2006/relationships/slideLayout" Target="../slideLayouts/slideLayout35.xml"/><Relationship Id="rId8" Type="http://schemas.openxmlformats.org/officeDocument/2006/relationships/slideLayout" Target="../slideLayouts/slideLayout3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449746" y="229118"/>
            <a:ext cx="82419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3810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5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31"/>
          <p:cNvSpPr txBox="1"/>
          <p:nvPr>
            <p:ph type="title"/>
          </p:nvPr>
        </p:nvSpPr>
        <p:spPr>
          <a:xfrm>
            <a:off x="449746" y="229118"/>
            <a:ext cx="82419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3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3810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▪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✓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2" name="Google Shape;122;p31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5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88" r:id="rId13"/>
    <p:sldLayoutId id="2147483689" r:id="rId14"/>
    <p:sldLayoutId id="2147483690" r:id="rId15"/>
    <p:sldLayoutId id="2147483691" r:id="rId16"/>
    <p:sldLayoutId id="2147483692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Relationship Id="rId4" Type="http://schemas.openxmlformats.org/officeDocument/2006/relationships/hyperlink" Target="mailto:hunkim+ml@gmail.com" TargetMode="External"/><Relationship Id="rId5" Type="http://schemas.openxmlformats.org/officeDocument/2006/relationships/hyperlink" Target="https://github.com/hunkim/DeepLearningZeroToAll/" TargetMode="External"/><Relationship Id="rId6" Type="http://schemas.openxmlformats.org/officeDocument/2006/relationships/image" Target="../media/image2.png"/><Relationship Id="rId7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png"/><Relationship Id="rId4" Type="http://schemas.openxmlformats.org/officeDocument/2006/relationships/hyperlink" Target="https://github.com/hunkim/DeepLearningZeroToAll/blob/master/lab-12-0-rnn_basics.ipynb" TargetMode="External"/><Relationship Id="rId5" Type="http://schemas.openxmlformats.org/officeDocument/2006/relationships/image" Target="../media/image11.png"/><Relationship Id="rId6" Type="http://schemas.openxmlformats.org/officeDocument/2006/relationships/image" Target="../media/image15.png"/><Relationship Id="rId7" Type="http://schemas.openxmlformats.org/officeDocument/2006/relationships/image" Target="../media/image2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png"/><Relationship Id="rId4" Type="http://schemas.openxmlformats.org/officeDocument/2006/relationships/image" Target="../media/image18.png"/><Relationship Id="rId5" Type="http://schemas.openxmlformats.org/officeDocument/2006/relationships/hyperlink" Target="https://github.com/hunkim/DeepLearningZeroToAll/blob/master/lab-12-0-rnn_basics.ipynb" TargetMode="External"/><Relationship Id="rId6" Type="http://schemas.openxmlformats.org/officeDocument/2006/relationships/image" Target="../media/image2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0.png"/><Relationship Id="rId4" Type="http://schemas.openxmlformats.org/officeDocument/2006/relationships/image" Target="../media/image2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.png"/><Relationship Id="rId4" Type="http://schemas.openxmlformats.org/officeDocument/2006/relationships/hyperlink" Target="https://github.com/hunkim/DeepLearningZeroToAll/blob/master/lab-12-0-rnn_basics.ipynb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0.png"/><Relationship Id="rId4" Type="http://schemas.openxmlformats.org/officeDocument/2006/relationships/hyperlink" Target="https://github.com/hunkim/DeepLearningZeroToAll/blob/master/lab-12-0-rnn_basics.ipynb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png"/><Relationship Id="rId4" Type="http://schemas.openxmlformats.org/officeDocument/2006/relationships/hyperlink" Target="mailto:hunkim+ml@gmail.com" TargetMode="External"/><Relationship Id="rId5" Type="http://schemas.openxmlformats.org/officeDocument/2006/relationships/hyperlink" Target="https://github.com/hunkim/DeepLearningZeroToAll/" TargetMode="External"/><Relationship Id="rId6" Type="http://schemas.openxmlformats.org/officeDocument/2006/relationships/image" Target="../media/image2.png"/><Relationship Id="rId7" Type="http://schemas.openxmlformats.org/officeDocument/2006/relationships/image" Target="../media/image3.png"/></Relationships>
</file>

<file path=ppt/slides/_rels/slide16.xml.rels><?xml version="1.0" encoding="UTF-8" standalone="yes"?><Relationships xmlns="http://schemas.openxmlformats.org/package/2006/relationships"><Relationship Id="rId11" Type="http://schemas.openxmlformats.org/officeDocument/2006/relationships/image" Target="../media/image12.png"/><Relationship Id="rId10" Type="http://schemas.openxmlformats.org/officeDocument/2006/relationships/image" Target="../media/image17.png"/><Relationship Id="rId13" Type="http://schemas.openxmlformats.org/officeDocument/2006/relationships/image" Target="../media/image13.png"/><Relationship Id="rId12" Type="http://schemas.openxmlformats.org/officeDocument/2006/relationships/image" Target="../media/image16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github.com/hunkim/DeepLearningZeroToAll/" TargetMode="External"/><Relationship Id="rId4" Type="http://schemas.openxmlformats.org/officeDocument/2006/relationships/image" Target="../media/image1.png"/><Relationship Id="rId9" Type="http://schemas.openxmlformats.org/officeDocument/2006/relationships/image" Target="../media/image10.png"/><Relationship Id="rId15" Type="http://schemas.openxmlformats.org/officeDocument/2006/relationships/image" Target="../media/image25.png"/><Relationship Id="rId14" Type="http://schemas.openxmlformats.org/officeDocument/2006/relationships/image" Target="../media/image14.png"/><Relationship Id="rId5" Type="http://schemas.openxmlformats.org/officeDocument/2006/relationships/image" Target="../media/image4.png"/><Relationship Id="rId6" Type="http://schemas.openxmlformats.org/officeDocument/2006/relationships/image" Target="../media/image7.png"/><Relationship Id="rId7" Type="http://schemas.openxmlformats.org/officeDocument/2006/relationships/image" Target="../media/image6.png"/><Relationship Id="rId8" Type="http://schemas.openxmlformats.org/officeDocument/2006/relationships/image" Target="../media/image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Relationship Id="rId4" Type="http://schemas.openxmlformats.org/officeDocument/2006/relationships/hyperlink" Target="https://goo.gl/jPtWNt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9.gif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4.png"/><Relationship Id="rId4" Type="http://schemas.openxmlformats.org/officeDocument/2006/relationships/image" Target="../media/image27.png"/><Relationship Id="rId5" Type="http://schemas.openxmlformats.org/officeDocument/2006/relationships/image" Target="../media/image2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4.png"/><Relationship Id="rId4" Type="http://schemas.openxmlformats.org/officeDocument/2006/relationships/hyperlink" Target="https://github.com/hunkim/DeepLearningZeroToAll/blob/master/lab-12-1-hello-rnn.py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github.com/hunkim/DeepLearningZeroToAll/blob/master/lab-12-1-hello-rnn.py" TargetMode="Externa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github.com/hunkim/DeepLearningZeroToAll/blob/master/lab-12-1-hello-rnn.py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s://github.com/hunkim/DeepLearningZeroToAll/blob/master/lab-12-0-rnn_basics.ipynb" TargetMode="External"/><Relationship Id="rId4" Type="http://schemas.openxmlformats.org/officeDocument/2006/relationships/image" Target="../media/image2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s://github.com/hunkim/DeepLearningZeroToAll/blob/master/lab-12-1-hello-rnn.py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Relationship Id="rId4" Type="http://schemas.openxmlformats.org/officeDocument/2006/relationships/hyperlink" Target="mailto:hunkim+ml@gmail.com" TargetMode="External"/><Relationship Id="rId5" Type="http://schemas.openxmlformats.org/officeDocument/2006/relationships/hyperlink" Target="https://github.com/hunkim/DeepLearningZeroToAll/" TargetMode="External"/><Relationship Id="rId6" Type="http://schemas.openxmlformats.org/officeDocument/2006/relationships/image" Target="../media/image2.png"/><Relationship Id="rId7" Type="http://schemas.openxmlformats.org/officeDocument/2006/relationships/image" Target="../media/image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s://github.com/hunkim/DeepLearningZeroToAll/blob/master/lab-12-1-hello-rnn.py" TargetMode="Externa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1.xml"/><Relationship Id="rId3" Type="http://schemas.openxmlformats.org/officeDocument/2006/relationships/hyperlink" Target="https://github.com/hunkim/DeepLearningZeroToAll/blob/master/lab-12-1-hello-rnn.py" TargetMode="Externa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8.png"/><Relationship Id="rId4" Type="http://schemas.openxmlformats.org/officeDocument/2006/relationships/hyperlink" Target="mailto:hunkim+ml@gmail.com" TargetMode="External"/><Relationship Id="rId5" Type="http://schemas.openxmlformats.org/officeDocument/2006/relationships/hyperlink" Target="https://github.com/hunkim/DeepLearningZeroToAll/" TargetMode="External"/><Relationship Id="rId6" Type="http://schemas.openxmlformats.org/officeDocument/2006/relationships/image" Target="../media/image2.png"/><Relationship Id="rId7" Type="http://schemas.openxmlformats.org/officeDocument/2006/relationships/image" Target="../media/image3.png"/></Relationships>
</file>

<file path=ppt/slides/_rels/slide33.xml.rels><?xml version="1.0" encoding="UTF-8" standalone="yes"?><Relationships xmlns="http://schemas.openxmlformats.org/package/2006/relationships"><Relationship Id="rId11" Type="http://schemas.openxmlformats.org/officeDocument/2006/relationships/image" Target="../media/image12.png"/><Relationship Id="rId10" Type="http://schemas.openxmlformats.org/officeDocument/2006/relationships/image" Target="../media/image17.png"/><Relationship Id="rId13" Type="http://schemas.openxmlformats.org/officeDocument/2006/relationships/image" Target="../media/image13.png"/><Relationship Id="rId12" Type="http://schemas.openxmlformats.org/officeDocument/2006/relationships/image" Target="../media/image16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3.xml"/><Relationship Id="rId3" Type="http://schemas.openxmlformats.org/officeDocument/2006/relationships/hyperlink" Target="https://github.com/hunkim/DeepLearningZeroToAll/" TargetMode="External"/><Relationship Id="rId4" Type="http://schemas.openxmlformats.org/officeDocument/2006/relationships/image" Target="../media/image1.png"/><Relationship Id="rId9" Type="http://schemas.openxmlformats.org/officeDocument/2006/relationships/image" Target="../media/image10.png"/><Relationship Id="rId15" Type="http://schemas.openxmlformats.org/officeDocument/2006/relationships/image" Target="../media/image25.png"/><Relationship Id="rId14" Type="http://schemas.openxmlformats.org/officeDocument/2006/relationships/image" Target="../media/image14.png"/><Relationship Id="rId5" Type="http://schemas.openxmlformats.org/officeDocument/2006/relationships/image" Target="../media/image4.png"/><Relationship Id="rId6" Type="http://schemas.openxmlformats.org/officeDocument/2006/relationships/image" Target="../media/image7.png"/><Relationship Id="rId7" Type="http://schemas.openxmlformats.org/officeDocument/2006/relationships/image" Target="../media/image6.png"/><Relationship Id="rId8" Type="http://schemas.openxmlformats.org/officeDocument/2006/relationships/image" Target="../media/image9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4.xml"/><Relationship Id="rId3" Type="http://schemas.openxmlformats.org/officeDocument/2006/relationships/hyperlink" Target="https://github.com/hunkim/DeepLearningZeroToAll/blob/master/lab-12-1-hello-rnn.py" TargetMode="Externa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5.xml"/><Relationship Id="rId3" Type="http://schemas.openxmlformats.org/officeDocument/2006/relationships/hyperlink" Target="https://github.com/hunkim/DeepLearningZeroToAll/blob/master/lab-12-2-char-seq-rnn.py" TargetMode="Externa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7.xml"/><Relationship Id="rId3" Type="http://schemas.openxmlformats.org/officeDocument/2006/relationships/hyperlink" Target="https://github.com/hunkim/DeepLearningZeroToAll/blob/master/lab-12-2-char-seq-rnn.py" TargetMode="Externa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8.xml"/><Relationship Id="rId3" Type="http://schemas.openxmlformats.org/officeDocument/2006/relationships/hyperlink" Target="https://github.com/hunkim/DeepLearningZeroToAll/blob/master/lab-12-2-char-seq-rnn.py" TargetMode="Externa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9.xml"/><Relationship Id="rId3" Type="http://schemas.openxmlformats.org/officeDocument/2006/relationships/hyperlink" Target="https://github.com/hunkim/DeepLearningZeroToAll/blob/master/lab-12-4-rnn_long_char.py" TargetMode="External"/></Relationships>
</file>

<file path=ppt/slides/_rels/slide4.xml.rels><?xml version="1.0" encoding="UTF-8" standalone="yes"?><Relationships xmlns="http://schemas.openxmlformats.org/package/2006/relationships"><Relationship Id="rId11" Type="http://schemas.openxmlformats.org/officeDocument/2006/relationships/image" Target="../media/image12.png"/><Relationship Id="rId10" Type="http://schemas.openxmlformats.org/officeDocument/2006/relationships/image" Target="../media/image17.png"/><Relationship Id="rId13" Type="http://schemas.openxmlformats.org/officeDocument/2006/relationships/image" Target="../media/image13.png"/><Relationship Id="rId12" Type="http://schemas.openxmlformats.org/officeDocument/2006/relationships/image" Target="../media/image16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github.com/hunkim/DeepLearningZeroToAll/" TargetMode="External"/><Relationship Id="rId4" Type="http://schemas.openxmlformats.org/officeDocument/2006/relationships/image" Target="../media/image1.png"/><Relationship Id="rId9" Type="http://schemas.openxmlformats.org/officeDocument/2006/relationships/image" Target="../media/image10.png"/><Relationship Id="rId15" Type="http://schemas.openxmlformats.org/officeDocument/2006/relationships/image" Target="../media/image25.png"/><Relationship Id="rId14" Type="http://schemas.openxmlformats.org/officeDocument/2006/relationships/image" Target="../media/image14.png"/><Relationship Id="rId5" Type="http://schemas.openxmlformats.org/officeDocument/2006/relationships/image" Target="../media/image4.png"/><Relationship Id="rId6" Type="http://schemas.openxmlformats.org/officeDocument/2006/relationships/image" Target="../media/image7.png"/><Relationship Id="rId7" Type="http://schemas.openxmlformats.org/officeDocument/2006/relationships/image" Target="../media/image6.png"/><Relationship Id="rId8" Type="http://schemas.openxmlformats.org/officeDocument/2006/relationships/image" Target="../media/image9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0.xml"/><Relationship Id="rId3" Type="http://schemas.openxmlformats.org/officeDocument/2006/relationships/hyperlink" Target="https://github.com/hunkim/DeepLearningZeroToAll/blob/master/lab-12-4-rnn_long_char.py" TargetMode="Externa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1.xml"/><Relationship Id="rId3" Type="http://schemas.openxmlformats.org/officeDocument/2006/relationships/hyperlink" Target="https://github.com/hunkim/DeepLearningZeroToAll/blob/master/lab-12-4-rnn_long_char.py" TargetMode="Externa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2.xml"/><Relationship Id="rId3" Type="http://schemas.openxmlformats.org/officeDocument/2006/relationships/hyperlink" Target="https://github.com/hunkim/DeepLearningZeroToAll/blob/master/lab-12-4-rnn_long_char.py" TargetMode="Externa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3.xml"/><Relationship Id="rId3" Type="http://schemas.openxmlformats.org/officeDocument/2006/relationships/hyperlink" Target="https://github.com/hunkim/DeepLearningZeroToAll/blob/master/lab-12-2-char-seq-rnn.py" TargetMode="Externa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8.png"/><Relationship Id="rId4" Type="http://schemas.openxmlformats.org/officeDocument/2006/relationships/hyperlink" Target="mailto:hunkim+ml@gmail.com" TargetMode="External"/><Relationship Id="rId5" Type="http://schemas.openxmlformats.org/officeDocument/2006/relationships/hyperlink" Target="https://github.com/hunkim/DeepLearningZeroToAll/" TargetMode="External"/><Relationship Id="rId6" Type="http://schemas.openxmlformats.org/officeDocument/2006/relationships/image" Target="../media/image2.png"/><Relationship Id="rId7" Type="http://schemas.openxmlformats.org/officeDocument/2006/relationships/image" Target="../media/image3.png"/></Relationships>
</file>

<file path=ppt/slides/_rels/slide46.xml.rels><?xml version="1.0" encoding="UTF-8" standalone="yes"?><Relationships xmlns="http://schemas.openxmlformats.org/package/2006/relationships"><Relationship Id="rId11" Type="http://schemas.openxmlformats.org/officeDocument/2006/relationships/image" Target="../media/image12.png"/><Relationship Id="rId10" Type="http://schemas.openxmlformats.org/officeDocument/2006/relationships/image" Target="../media/image17.png"/><Relationship Id="rId13" Type="http://schemas.openxmlformats.org/officeDocument/2006/relationships/image" Target="../media/image13.png"/><Relationship Id="rId12" Type="http://schemas.openxmlformats.org/officeDocument/2006/relationships/image" Target="../media/image16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6.xml"/><Relationship Id="rId3" Type="http://schemas.openxmlformats.org/officeDocument/2006/relationships/hyperlink" Target="https://github.com/hunkim/DeepLearningZeroToAll/" TargetMode="External"/><Relationship Id="rId4" Type="http://schemas.openxmlformats.org/officeDocument/2006/relationships/image" Target="../media/image1.png"/><Relationship Id="rId9" Type="http://schemas.openxmlformats.org/officeDocument/2006/relationships/image" Target="../media/image10.png"/><Relationship Id="rId15" Type="http://schemas.openxmlformats.org/officeDocument/2006/relationships/image" Target="../media/image25.png"/><Relationship Id="rId14" Type="http://schemas.openxmlformats.org/officeDocument/2006/relationships/image" Target="../media/image14.png"/><Relationship Id="rId5" Type="http://schemas.openxmlformats.org/officeDocument/2006/relationships/image" Target="../media/image4.png"/><Relationship Id="rId6" Type="http://schemas.openxmlformats.org/officeDocument/2006/relationships/image" Target="../media/image7.png"/><Relationship Id="rId7" Type="http://schemas.openxmlformats.org/officeDocument/2006/relationships/image" Target="../media/image6.png"/><Relationship Id="rId8" Type="http://schemas.openxmlformats.org/officeDocument/2006/relationships/image" Target="../media/image9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7.xml"/><Relationship Id="rId3" Type="http://schemas.openxmlformats.org/officeDocument/2006/relationships/hyperlink" Target="https://github.com/hunkim/DeepLearningZeroToAll/blob/master/lab-12-4-rnn_long_char.py" TargetMode="Externa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8.xml"/><Relationship Id="rId3" Type="http://schemas.openxmlformats.org/officeDocument/2006/relationships/hyperlink" Target="https://github.com/hunkim/DeepLearningZeroToAll/blob/master/lab-12-4-rnn_long_char.py" TargetMode="Externa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9.xml"/><Relationship Id="rId3" Type="http://schemas.openxmlformats.org/officeDocument/2006/relationships/hyperlink" Target="https://github.com/hunkim/DeepLearningZeroToAll/blob/master/lab-12-4-rnn_long_char.py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Relationship Id="rId4" Type="http://schemas.openxmlformats.org/officeDocument/2006/relationships/hyperlink" Target="https://github.com/hunkim/DeepLearningZeroToAll/blob/master/lab-12-0-rnn_basics.ipynb" TargetMode="Externa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30.png"/><Relationship Id="rId4" Type="http://schemas.openxmlformats.org/officeDocument/2006/relationships/hyperlink" Target="https://www.tensorflow.org/versions/r0.11/tutorials/wide_and_deep/index.html" TargetMode="Externa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31.png"/><Relationship Id="rId4" Type="http://schemas.openxmlformats.org/officeDocument/2006/relationships/hyperlink" Target="https://github.com/hunkim/DeepLearningZeroToAll/blob/master/lab-12-4-rnn_long_char.py" TargetMode="Externa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2.xml"/><Relationship Id="rId3" Type="http://schemas.openxmlformats.org/officeDocument/2006/relationships/hyperlink" Target="http://personal.ie.cuhk.edu.hk/~ccloy/project_target_code/index.html" TargetMode="External"/><Relationship Id="rId4" Type="http://schemas.openxmlformats.org/officeDocument/2006/relationships/image" Target="../media/image32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34.png"/><Relationship Id="rId4" Type="http://schemas.openxmlformats.org/officeDocument/2006/relationships/hyperlink" Target="https://github.com/hunkim/DeepLearningZeroToAll/blob/master/lab-12-4-rnn_long_char.py" TargetMode="Externa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34.png"/><Relationship Id="rId4" Type="http://schemas.openxmlformats.org/officeDocument/2006/relationships/hyperlink" Target="https://github.com/hunkim/DeepLearningZeroToAll/blob/master/lab-12-4-rnn_long_char.py" TargetMode="Externa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34.png"/><Relationship Id="rId4" Type="http://schemas.openxmlformats.org/officeDocument/2006/relationships/hyperlink" Target="https://github.com/hunkim/DeepLearningZeroToAll/blob/master/lab-12-4-rnn_long_char.py" TargetMode="Externa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34.png"/><Relationship Id="rId4" Type="http://schemas.openxmlformats.org/officeDocument/2006/relationships/hyperlink" Target="https://github.com/hunkim/DeepLearningZeroToAll/blob/master/lab-12-4-rnn_long_char.py" TargetMode="Externa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7.xml"/><Relationship Id="rId3" Type="http://schemas.openxmlformats.org/officeDocument/2006/relationships/hyperlink" Target="https://github.com/hunkim/DeepLearningZeroToAll/blob/master/lab-12-4-rnn_long_char.py" TargetMode="Externa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8.xml"/><Relationship Id="rId3" Type="http://schemas.openxmlformats.org/officeDocument/2006/relationships/hyperlink" Target="https://github.com/hunkim/DeepLearningZeroToAll/blob/master/lab-12-4-rnn_long_char.py" TargetMode="Externa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36.png"/><Relationship Id="rId4" Type="http://schemas.openxmlformats.org/officeDocument/2006/relationships/image" Target="../media/image35.png"/><Relationship Id="rId5" Type="http://schemas.openxmlformats.org/officeDocument/2006/relationships/hyperlink" Target="http://karpathy.github.io/2015/05/21/rnn-effectiveness/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Relationship Id="rId4" Type="http://schemas.openxmlformats.org/officeDocument/2006/relationships/hyperlink" Target="https://github.com/hunkim/DeepLearningZeroToAll/blob/master/lab-12-0-rnn_basics.ipynb" TargetMode="Externa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35.png"/><Relationship Id="rId4" Type="http://schemas.openxmlformats.org/officeDocument/2006/relationships/image" Target="../media/image33.png"/><Relationship Id="rId5" Type="http://schemas.openxmlformats.org/officeDocument/2006/relationships/hyperlink" Target="http://karpathy.github.io/2015/05/21/rnn-effectiveness/" TargetMode="Externa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1.xml"/><Relationship Id="rId3" Type="http://schemas.openxmlformats.org/officeDocument/2006/relationships/hyperlink" Target="https://github.com/sherjilozair/char-rnn-tensorflow" TargetMode="External"/><Relationship Id="rId4" Type="http://schemas.openxmlformats.org/officeDocument/2006/relationships/hyperlink" Target="https://github.com/hunkim/word-rnn-tensorflow" TargetMode="External"/><Relationship Id="rId5" Type="http://schemas.openxmlformats.org/officeDocument/2006/relationships/image" Target="../media/image35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8.png"/><Relationship Id="rId4" Type="http://schemas.openxmlformats.org/officeDocument/2006/relationships/hyperlink" Target="mailto:hunkim+ml@gmail.com" TargetMode="External"/><Relationship Id="rId5" Type="http://schemas.openxmlformats.org/officeDocument/2006/relationships/hyperlink" Target="https://github.com/hunkim/DeepLearningZeroToAll/" TargetMode="External"/><Relationship Id="rId6" Type="http://schemas.openxmlformats.org/officeDocument/2006/relationships/image" Target="../media/image2.png"/><Relationship Id="rId7" Type="http://schemas.openxmlformats.org/officeDocument/2006/relationships/image" Target="../media/image3.png"/></Relationships>
</file>

<file path=ppt/slides/_rels/slide63.xml.rels><?xml version="1.0" encoding="UTF-8" standalone="yes"?><Relationships xmlns="http://schemas.openxmlformats.org/package/2006/relationships"><Relationship Id="rId11" Type="http://schemas.openxmlformats.org/officeDocument/2006/relationships/image" Target="../media/image12.png"/><Relationship Id="rId10" Type="http://schemas.openxmlformats.org/officeDocument/2006/relationships/image" Target="../media/image17.png"/><Relationship Id="rId13" Type="http://schemas.openxmlformats.org/officeDocument/2006/relationships/image" Target="../media/image13.png"/><Relationship Id="rId12" Type="http://schemas.openxmlformats.org/officeDocument/2006/relationships/image" Target="../media/image16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3.xml"/><Relationship Id="rId3" Type="http://schemas.openxmlformats.org/officeDocument/2006/relationships/hyperlink" Target="https://github.com/hunkim/DeepLearningZeroToAll/" TargetMode="External"/><Relationship Id="rId4" Type="http://schemas.openxmlformats.org/officeDocument/2006/relationships/image" Target="../media/image1.png"/><Relationship Id="rId9" Type="http://schemas.openxmlformats.org/officeDocument/2006/relationships/image" Target="../media/image10.png"/><Relationship Id="rId15" Type="http://schemas.openxmlformats.org/officeDocument/2006/relationships/image" Target="../media/image25.png"/><Relationship Id="rId14" Type="http://schemas.openxmlformats.org/officeDocument/2006/relationships/image" Target="../media/image14.png"/><Relationship Id="rId5" Type="http://schemas.openxmlformats.org/officeDocument/2006/relationships/image" Target="../media/image4.png"/><Relationship Id="rId6" Type="http://schemas.openxmlformats.org/officeDocument/2006/relationships/image" Target="../media/image7.png"/><Relationship Id="rId7" Type="http://schemas.openxmlformats.org/officeDocument/2006/relationships/image" Target="../media/image6.png"/><Relationship Id="rId8" Type="http://schemas.openxmlformats.org/officeDocument/2006/relationships/image" Target="../media/image9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31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31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31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7.xml"/><Relationship Id="rId3" Type="http://schemas.openxmlformats.org/officeDocument/2006/relationships/hyperlink" Target="https://github.com/hunkim/DeepLearningZeroToAll/blob/master/lab-12-0-rnn_basics.ipynb" TargetMode="Externa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37.png"/><Relationship Id="rId4" Type="http://schemas.openxmlformats.org/officeDocument/2006/relationships/hyperlink" Target="mailto:hunkim+ml@gmail.com" TargetMode="External"/><Relationship Id="rId5" Type="http://schemas.openxmlformats.org/officeDocument/2006/relationships/hyperlink" Target="https://github.com/hunkim/DeepLearningZeroToAll/" TargetMode="External"/><Relationship Id="rId6" Type="http://schemas.openxmlformats.org/officeDocument/2006/relationships/image" Target="../media/image2.png"/><Relationship Id="rId7" Type="http://schemas.openxmlformats.org/officeDocument/2006/relationships/image" Target="../media/image3.png"/></Relationships>
</file>

<file path=ppt/slides/_rels/slide69.xml.rels><?xml version="1.0" encoding="UTF-8" standalone="yes"?><Relationships xmlns="http://schemas.openxmlformats.org/package/2006/relationships"><Relationship Id="rId11" Type="http://schemas.openxmlformats.org/officeDocument/2006/relationships/image" Target="../media/image12.png"/><Relationship Id="rId10" Type="http://schemas.openxmlformats.org/officeDocument/2006/relationships/image" Target="../media/image17.png"/><Relationship Id="rId13" Type="http://schemas.openxmlformats.org/officeDocument/2006/relationships/image" Target="../media/image13.png"/><Relationship Id="rId12" Type="http://schemas.openxmlformats.org/officeDocument/2006/relationships/image" Target="../media/image16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9.xml"/><Relationship Id="rId3" Type="http://schemas.openxmlformats.org/officeDocument/2006/relationships/hyperlink" Target="https://github.com/hunkim/DeepLearningZeroToAll/" TargetMode="External"/><Relationship Id="rId4" Type="http://schemas.openxmlformats.org/officeDocument/2006/relationships/image" Target="../media/image1.png"/><Relationship Id="rId9" Type="http://schemas.openxmlformats.org/officeDocument/2006/relationships/image" Target="../media/image10.png"/><Relationship Id="rId15" Type="http://schemas.openxmlformats.org/officeDocument/2006/relationships/image" Target="../media/image25.png"/><Relationship Id="rId14" Type="http://schemas.openxmlformats.org/officeDocument/2006/relationships/image" Target="../media/image14.png"/><Relationship Id="rId5" Type="http://schemas.openxmlformats.org/officeDocument/2006/relationships/image" Target="../media/image4.png"/><Relationship Id="rId6" Type="http://schemas.openxmlformats.org/officeDocument/2006/relationships/image" Target="../media/image7.png"/><Relationship Id="rId7" Type="http://schemas.openxmlformats.org/officeDocument/2006/relationships/image" Target="../media/image6.png"/><Relationship Id="rId8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1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38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39.png"/><Relationship Id="rId4" Type="http://schemas.openxmlformats.org/officeDocument/2006/relationships/hyperlink" Target="https://github.com/hunkim/DeepLearningZeroToAll/blob/master/lab-12-5-rnn_stock_prediction.py" TargetMode="Externa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39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4.xml"/><Relationship Id="rId3" Type="http://schemas.openxmlformats.org/officeDocument/2006/relationships/hyperlink" Target="https://github.com/hunkim/DeepLearningZeroToAll/blob/master/lab-12-5-rnn_stock_prediction.py" TargetMode="Externa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5.xml"/><Relationship Id="rId3" Type="http://schemas.openxmlformats.org/officeDocument/2006/relationships/hyperlink" Target="https://github.com/hunkim/DeepLearningZeroToAll/blob/master/lab-12-5-rnn_stock_prediction.py" TargetMode="External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6.xml"/><Relationship Id="rId3" Type="http://schemas.openxmlformats.org/officeDocument/2006/relationships/hyperlink" Target="https://github.com/hunkim/DeepLearningZeroToAll/blob/master/lab-12-5-rnn_stock_prediction.py" TargetMode="External"/><Relationship Id="rId4" Type="http://schemas.openxmlformats.org/officeDocument/2006/relationships/image" Target="../media/image40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7.xml"/><Relationship Id="rId3" Type="http://schemas.openxmlformats.org/officeDocument/2006/relationships/hyperlink" Target="https://github.com/hunkim/DeepLearningZeroToAll/blob/master/lab-12-5-rnn_stock_prediction.py" TargetMode="External"/><Relationship Id="rId4" Type="http://schemas.openxmlformats.org/officeDocument/2006/relationships/image" Target="../media/image41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8.xml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9.xml"/><Relationship Id="rId3" Type="http://schemas.openxmlformats.org/officeDocument/2006/relationships/hyperlink" Target="http://jiwonkim.org/awesome-rnn/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1.png"/><Relationship Id="rId4" Type="http://schemas.openxmlformats.org/officeDocument/2006/relationships/hyperlink" Target="https://github.com/hunkim/DeepLearningZeroToAll/blob/master/lab-12-0-rnn_basics.ipynb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p49"/>
          <p:cNvPicPr preferRelativeResize="0"/>
          <p:nvPr/>
        </p:nvPicPr>
        <p:blipFill>
          <a:blip r:embed="rId3">
            <a:alphaModFix amt="7000"/>
          </a:blip>
          <a:stretch>
            <a:fillRect/>
          </a:stretch>
        </p:blipFill>
        <p:spPr>
          <a:xfrm>
            <a:off x="0" y="-222190"/>
            <a:ext cx="9144002" cy="3149480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49"/>
          <p:cNvSpPr txBox="1"/>
          <p:nvPr>
            <p:ph type="title"/>
          </p:nvPr>
        </p:nvSpPr>
        <p:spPr>
          <a:xfrm>
            <a:off x="1812726" y="853400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4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Lab 12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2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RNN</a:t>
            </a:r>
            <a:endParaRPr/>
          </a:p>
        </p:txBody>
      </p:sp>
      <p:sp>
        <p:nvSpPr>
          <p:cNvPr id="194" name="Google Shape;194;p49"/>
          <p:cNvSpPr txBox="1"/>
          <p:nvPr/>
        </p:nvSpPr>
        <p:spPr>
          <a:xfrm>
            <a:off x="1279125" y="3208031"/>
            <a:ext cx="65859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Gill Sans"/>
                <a:ea typeface="Gill Sans"/>
                <a:cs typeface="Gill Sans"/>
                <a:sym typeface="Gill Sans"/>
              </a:rPr>
              <a:t>Sung Kim &lt;</a:t>
            </a:r>
            <a:r>
              <a:rPr lang="en" sz="1900" u="sng">
                <a:solidFill>
                  <a:srgbClr val="0000FF"/>
                </a:solidFill>
                <a:latin typeface="Gill Sans"/>
                <a:ea typeface="Gill Sans"/>
                <a:cs typeface="Gill Sans"/>
                <a:sym typeface="Gill Sans"/>
                <a:hlinkClick r:id="rId4"/>
              </a:rPr>
              <a:t>hunkim+ml@gmail.com</a:t>
            </a:r>
            <a:r>
              <a:rPr lang="en" sz="1900">
                <a:latin typeface="Gill Sans"/>
                <a:ea typeface="Gill Sans"/>
                <a:cs typeface="Gill Sans"/>
                <a:sym typeface="Gill Sans"/>
              </a:rPr>
              <a:t>&gt;</a:t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Gill Sans"/>
                <a:ea typeface="Gill Sans"/>
                <a:cs typeface="Gill Sans"/>
                <a:sym typeface="Gill Sans"/>
              </a:rPr>
              <a:t>Code: </a:t>
            </a:r>
            <a:r>
              <a:rPr lang="en" sz="1900" u="sng">
                <a:solidFill>
                  <a:srgbClr val="0000FF"/>
                </a:solidFill>
                <a:latin typeface="Gill Sans"/>
                <a:ea typeface="Gill Sans"/>
                <a:cs typeface="Gill Sans"/>
                <a:sym typeface="Gill Sans"/>
                <a:hlinkClick r:id="rId5"/>
              </a:rPr>
              <a:t>https://github.com/hunkim/DeepLearningZeroToAll/</a:t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</p:txBody>
      </p:sp>
      <p:grpSp>
        <p:nvGrpSpPr>
          <p:cNvPr id="195" name="Google Shape;195;p49"/>
          <p:cNvGrpSpPr/>
          <p:nvPr/>
        </p:nvGrpSpPr>
        <p:grpSpPr>
          <a:xfrm>
            <a:off x="-348127" y="87975"/>
            <a:ext cx="2543803" cy="1589522"/>
            <a:chOff x="-928337" y="234600"/>
            <a:chExt cx="6783474" cy="4238725"/>
          </a:xfrm>
        </p:grpSpPr>
        <p:pic>
          <p:nvPicPr>
            <p:cNvPr id="196" name="Google Shape;196;p49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-928337" y="656925"/>
              <a:ext cx="6783474" cy="3816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7" name="Google Shape;197;p49"/>
            <p:cNvSpPr txBox="1"/>
            <p:nvPr/>
          </p:nvSpPr>
          <p:spPr>
            <a:xfrm>
              <a:off x="672550" y="234600"/>
              <a:ext cx="3581700" cy="105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With TF 1.0!</a:t>
              </a:r>
              <a:endParaRPr sz="1800"/>
            </a:p>
          </p:txBody>
        </p:sp>
      </p:grpSp>
      <p:pic>
        <p:nvPicPr>
          <p:cNvPr id="198" name="Google Shape;198;p4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546341" y="4261902"/>
            <a:ext cx="1428750" cy="7750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Google Shape;277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499050"/>
            <a:ext cx="8614201" cy="4339650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58"/>
          <p:cNvSpPr txBox="1"/>
          <p:nvPr>
            <p:ph type="title"/>
          </p:nvPr>
        </p:nvSpPr>
        <p:spPr>
          <a:xfrm>
            <a:off x="3108126" y="-94655"/>
            <a:ext cx="5518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Unfolding to n </a:t>
            </a:r>
            <a:r>
              <a:rPr lang="en"/>
              <a:t>sequences</a:t>
            </a:r>
            <a:endParaRPr/>
          </a:p>
        </p:txBody>
      </p:sp>
      <p:sp>
        <p:nvSpPr>
          <p:cNvPr id="279" name="Google Shape;279;p58"/>
          <p:cNvSpPr txBox="1"/>
          <p:nvPr/>
        </p:nvSpPr>
        <p:spPr>
          <a:xfrm>
            <a:off x="3442350" y="4662575"/>
            <a:ext cx="5866800" cy="66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4"/>
              </a:rPr>
              <a:t>https://github.com/hunkim/DeepLearningZeroToAll/blob/master/lab-12-0-rnn_basics.ipynb</a:t>
            </a:r>
            <a:r>
              <a:rPr lang="en" sz="1100">
                <a:solidFill>
                  <a:srgbClr val="808080"/>
                </a:solidFill>
              </a:rPr>
              <a:t> </a:t>
            </a:r>
            <a:endParaRPr sz="1100"/>
          </a:p>
        </p:txBody>
      </p:sp>
      <p:pic>
        <p:nvPicPr>
          <p:cNvPr id="280" name="Google Shape;280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9075" y="2198100"/>
            <a:ext cx="1657725" cy="1957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5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45575" y="2969400"/>
            <a:ext cx="915875" cy="488975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58"/>
          <p:cNvSpPr txBox="1"/>
          <p:nvPr/>
        </p:nvSpPr>
        <p:spPr>
          <a:xfrm>
            <a:off x="501050" y="695900"/>
            <a:ext cx="2379900" cy="6684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Consolas"/>
                <a:ea typeface="Consolas"/>
                <a:cs typeface="Consolas"/>
                <a:sym typeface="Consolas"/>
              </a:rPr>
              <a:t>Hidden_size=2</a:t>
            </a:r>
            <a:endParaRPr b="1"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Consolas"/>
                <a:ea typeface="Consolas"/>
                <a:cs typeface="Consolas"/>
                <a:sym typeface="Consolas"/>
              </a:rPr>
              <a:t>sequence_length=5</a:t>
            </a:r>
            <a:endParaRPr b="1" sz="18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83" name="Google Shape;283;p58"/>
          <p:cNvSpPr/>
          <p:nvPr/>
        </p:nvSpPr>
        <p:spPr>
          <a:xfrm>
            <a:off x="2804575" y="2180175"/>
            <a:ext cx="5228100" cy="1957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4" name="Google Shape;284;p5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652175" y="2180175"/>
            <a:ext cx="5372718" cy="1908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Google Shape;289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" y="2618675"/>
            <a:ext cx="4709250" cy="2372426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59"/>
          <p:cNvSpPr txBox="1"/>
          <p:nvPr>
            <p:ph type="title"/>
          </p:nvPr>
        </p:nvSpPr>
        <p:spPr>
          <a:xfrm>
            <a:off x="2346126" y="-94655"/>
            <a:ext cx="5518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Unfolding to n sequences</a:t>
            </a:r>
            <a:endParaRPr/>
          </a:p>
        </p:txBody>
      </p:sp>
      <p:sp>
        <p:nvSpPr>
          <p:cNvPr id="291" name="Google Shape;291;p59"/>
          <p:cNvSpPr txBox="1"/>
          <p:nvPr/>
        </p:nvSpPr>
        <p:spPr>
          <a:xfrm>
            <a:off x="0" y="782600"/>
            <a:ext cx="7603500" cy="198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408080"/>
                </a:solidFill>
                <a:latin typeface="Consolas"/>
                <a:ea typeface="Consolas"/>
                <a:cs typeface="Consolas"/>
                <a:sym typeface="Consolas"/>
              </a:rPr>
              <a:t># One cell RNN input_dim (4) -&gt; output_dim (2). sequence: 5</a:t>
            </a:r>
            <a:b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hidden_size 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b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cell 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tf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contrib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rnn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BasicLSTMCell(num_units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hidden_size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b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x_data 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np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array([[h, e, l, l, o]], dtype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np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float32)</a:t>
            </a:r>
            <a:b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1200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(x_data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shape)</a:t>
            </a:r>
            <a:b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pp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pprint(x_data)</a:t>
            </a:r>
            <a:b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outputs, states 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tf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nn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dynamic_rnn(cell, x_data, dtype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tf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float32)</a:t>
            </a:r>
            <a:b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sess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run(tf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global_variables_initializer())</a:t>
            </a:r>
            <a:b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pp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pprint(outputs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eval())</a:t>
            </a:r>
            <a:endParaRPr sz="1200"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92" name="Google Shape;292;p59"/>
          <p:cNvSpPr txBox="1"/>
          <p:nvPr/>
        </p:nvSpPr>
        <p:spPr>
          <a:xfrm>
            <a:off x="5347925" y="2288100"/>
            <a:ext cx="3714300" cy="26058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274E13"/>
                </a:solidFill>
                <a:highlight>
                  <a:srgbClr val="FFFFFF"/>
                </a:highlight>
              </a:rPr>
              <a:t>X_data = </a:t>
            </a:r>
            <a:r>
              <a:rPr b="1" lang="en" sz="1200">
                <a:solidFill>
                  <a:srgbClr val="274E13"/>
                </a:solidFill>
                <a:highlight>
                  <a:srgbClr val="FFFFFF"/>
                </a:highlight>
              </a:rPr>
              <a:t>array</a:t>
            </a:r>
            <a:endParaRPr b="1" sz="1200">
              <a:solidFill>
                <a:srgbClr val="274E13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274E13"/>
                </a:solidFill>
                <a:highlight>
                  <a:srgbClr val="FFFFFF"/>
                </a:highlight>
              </a:rPr>
              <a:t>    ([[[ 1.,  0.,  0.,  0.],</a:t>
            </a:r>
            <a:br>
              <a:rPr b="1" lang="en" sz="1200">
                <a:solidFill>
                  <a:srgbClr val="274E13"/>
                </a:solidFill>
                <a:highlight>
                  <a:srgbClr val="FFFFFF"/>
                </a:highlight>
              </a:rPr>
            </a:br>
            <a:r>
              <a:rPr b="1" lang="en" sz="1200">
                <a:solidFill>
                  <a:srgbClr val="274E13"/>
                </a:solidFill>
                <a:highlight>
                  <a:srgbClr val="FFFFFF"/>
                </a:highlight>
              </a:rPr>
              <a:t>        [ 0.,  1.,  0.,  0.],</a:t>
            </a:r>
            <a:br>
              <a:rPr b="1" lang="en" sz="1200">
                <a:solidFill>
                  <a:srgbClr val="274E13"/>
                </a:solidFill>
                <a:highlight>
                  <a:srgbClr val="FFFFFF"/>
                </a:highlight>
              </a:rPr>
            </a:br>
            <a:r>
              <a:rPr b="1" lang="en" sz="1200">
                <a:solidFill>
                  <a:srgbClr val="274E13"/>
                </a:solidFill>
                <a:highlight>
                  <a:srgbClr val="FFFFFF"/>
                </a:highlight>
              </a:rPr>
              <a:t>        [ 0.,  0.,  1.,  0.],</a:t>
            </a:r>
            <a:br>
              <a:rPr b="1" lang="en" sz="1200">
                <a:solidFill>
                  <a:srgbClr val="274E13"/>
                </a:solidFill>
                <a:highlight>
                  <a:srgbClr val="FFFFFF"/>
                </a:highlight>
              </a:rPr>
            </a:br>
            <a:r>
              <a:rPr b="1" lang="en" sz="1200">
                <a:solidFill>
                  <a:srgbClr val="274E13"/>
                </a:solidFill>
                <a:highlight>
                  <a:srgbClr val="FFFFFF"/>
                </a:highlight>
              </a:rPr>
              <a:t>        [ 0.,  0.,  1.,  0.],</a:t>
            </a:r>
            <a:br>
              <a:rPr b="1" lang="en" sz="1200">
                <a:solidFill>
                  <a:srgbClr val="274E13"/>
                </a:solidFill>
                <a:highlight>
                  <a:srgbClr val="FFFFFF"/>
                </a:highlight>
              </a:rPr>
            </a:br>
            <a:r>
              <a:rPr b="1" lang="en" sz="1200">
                <a:solidFill>
                  <a:srgbClr val="274E13"/>
                </a:solidFill>
                <a:highlight>
                  <a:srgbClr val="FFFFFF"/>
                </a:highlight>
              </a:rPr>
              <a:t>        [ 0.,  0.,  0.,  1.]]], dtype=float32)</a:t>
            </a:r>
            <a:br>
              <a:rPr b="1" lang="en" sz="1200">
                <a:solidFill>
                  <a:srgbClr val="274E13"/>
                </a:solidFill>
                <a:highlight>
                  <a:srgbClr val="FFFFFF"/>
                </a:highlight>
              </a:rPr>
            </a:br>
            <a:r>
              <a:rPr b="1" lang="en" sz="1200">
                <a:solidFill>
                  <a:srgbClr val="274E13"/>
                </a:solidFill>
                <a:highlight>
                  <a:srgbClr val="FFFFFF"/>
                </a:highlight>
              </a:rPr>
              <a:t>Outputs = array</a:t>
            </a:r>
            <a:endParaRPr b="1" sz="1200">
              <a:solidFill>
                <a:srgbClr val="274E13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274E13"/>
                </a:solidFill>
                <a:highlight>
                  <a:srgbClr val="FFFFFF"/>
                </a:highlight>
              </a:rPr>
              <a:t>    ([[[ 0.19709368,  0.24918222],</a:t>
            </a:r>
            <a:br>
              <a:rPr b="1" lang="en" sz="1200">
                <a:solidFill>
                  <a:srgbClr val="274E13"/>
                </a:solidFill>
                <a:highlight>
                  <a:srgbClr val="FFFFFF"/>
                </a:highlight>
              </a:rPr>
            </a:br>
            <a:r>
              <a:rPr b="1" lang="en" sz="1200">
                <a:solidFill>
                  <a:srgbClr val="274E13"/>
                </a:solidFill>
                <a:highlight>
                  <a:srgbClr val="FFFFFF"/>
                </a:highlight>
              </a:rPr>
              <a:t>        [-0.11721198,  0.1784237 ],</a:t>
            </a:r>
            <a:br>
              <a:rPr b="1" lang="en" sz="1200">
                <a:solidFill>
                  <a:srgbClr val="274E13"/>
                </a:solidFill>
                <a:highlight>
                  <a:srgbClr val="FFFFFF"/>
                </a:highlight>
              </a:rPr>
            </a:br>
            <a:r>
              <a:rPr b="1" lang="en" sz="1200">
                <a:solidFill>
                  <a:srgbClr val="274E13"/>
                </a:solidFill>
                <a:highlight>
                  <a:srgbClr val="FFFFFF"/>
                </a:highlight>
              </a:rPr>
              <a:t>        [-0.35297349, -0.66278851],</a:t>
            </a:r>
            <a:br>
              <a:rPr b="1" lang="en" sz="1200">
                <a:solidFill>
                  <a:srgbClr val="274E13"/>
                </a:solidFill>
                <a:highlight>
                  <a:srgbClr val="FFFFFF"/>
                </a:highlight>
              </a:rPr>
            </a:br>
            <a:r>
              <a:rPr b="1" lang="en" sz="1200">
                <a:solidFill>
                  <a:srgbClr val="274E13"/>
                </a:solidFill>
                <a:highlight>
                  <a:srgbClr val="FFFFFF"/>
                </a:highlight>
              </a:rPr>
              <a:t>        [-0.70915914, -0.58334434],</a:t>
            </a:r>
            <a:br>
              <a:rPr b="1" lang="en" sz="1200">
                <a:solidFill>
                  <a:srgbClr val="274E13"/>
                </a:solidFill>
                <a:highlight>
                  <a:srgbClr val="FFFFFF"/>
                </a:highlight>
              </a:rPr>
            </a:br>
            <a:r>
              <a:rPr b="1" lang="en" sz="1200">
                <a:solidFill>
                  <a:srgbClr val="274E13"/>
                </a:solidFill>
                <a:highlight>
                  <a:srgbClr val="FFFFFF"/>
                </a:highlight>
              </a:rPr>
              <a:t>        [-0.38886023,  0.47304463]]], dtype=float32)</a:t>
            </a:r>
            <a:endParaRPr b="1" sz="1200">
              <a:solidFill>
                <a:srgbClr val="274E13"/>
              </a:solidFill>
              <a:highlight>
                <a:srgbClr val="FFFFFF"/>
              </a:highlight>
            </a:endParaRPr>
          </a:p>
        </p:txBody>
      </p:sp>
      <p:pic>
        <p:nvPicPr>
          <p:cNvPr id="293" name="Google Shape;293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85600" y="935000"/>
            <a:ext cx="2096204" cy="1159200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59"/>
          <p:cNvSpPr txBox="1"/>
          <p:nvPr/>
        </p:nvSpPr>
        <p:spPr>
          <a:xfrm>
            <a:off x="3442350" y="4662575"/>
            <a:ext cx="5866800" cy="66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5"/>
              </a:rPr>
              <a:t>https://github.com/hunkim/DeepLearningZeroToAll/blob/master/lab-12-0-rnn_basics.ipynb</a:t>
            </a:r>
            <a:r>
              <a:rPr lang="en" sz="1100">
                <a:solidFill>
                  <a:srgbClr val="808080"/>
                </a:solidFill>
              </a:rPr>
              <a:t> </a:t>
            </a:r>
            <a:endParaRPr sz="1100"/>
          </a:p>
        </p:txBody>
      </p:sp>
      <p:sp>
        <p:nvSpPr>
          <p:cNvPr id="295" name="Google Shape;295;p59"/>
          <p:cNvSpPr txBox="1"/>
          <p:nvPr/>
        </p:nvSpPr>
        <p:spPr>
          <a:xfrm>
            <a:off x="76200" y="2726275"/>
            <a:ext cx="1490100" cy="4806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Consolas"/>
                <a:ea typeface="Consolas"/>
                <a:cs typeface="Consolas"/>
                <a:sym typeface="Consolas"/>
              </a:rPr>
              <a:t>Hidden_size=2</a:t>
            </a:r>
            <a:endParaRPr b="1" sz="11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Consolas"/>
                <a:ea typeface="Consolas"/>
                <a:cs typeface="Consolas"/>
                <a:sym typeface="Consolas"/>
              </a:rPr>
              <a:t>sequence_length=5</a:t>
            </a:r>
            <a:endParaRPr b="1" sz="1100"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296" name="Google Shape;296;p59"/>
          <p:cNvGrpSpPr/>
          <p:nvPr/>
        </p:nvGrpSpPr>
        <p:grpSpPr>
          <a:xfrm>
            <a:off x="1254206" y="3538481"/>
            <a:ext cx="2983177" cy="1033764"/>
            <a:chOff x="2275425" y="2317750"/>
            <a:chExt cx="5556300" cy="1969825"/>
          </a:xfrm>
        </p:grpSpPr>
        <p:sp>
          <p:nvSpPr>
            <p:cNvPr id="297" name="Google Shape;297;p59"/>
            <p:cNvSpPr/>
            <p:nvPr/>
          </p:nvSpPr>
          <p:spPr>
            <a:xfrm>
              <a:off x="2275425" y="2317750"/>
              <a:ext cx="5556300" cy="1968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98" name="Google Shape;298;p59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338925" y="2379150"/>
              <a:ext cx="5372718" cy="190842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60"/>
          <p:cNvSpPr txBox="1"/>
          <p:nvPr/>
        </p:nvSpPr>
        <p:spPr>
          <a:xfrm>
            <a:off x="4340225" y="-228600"/>
            <a:ext cx="4236300" cy="121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Batching input</a:t>
            </a:r>
            <a:endParaRPr sz="34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304" name="Google Shape;304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3175"/>
            <a:ext cx="9143998" cy="5078771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60"/>
          <p:cNvSpPr txBox="1"/>
          <p:nvPr/>
        </p:nvSpPr>
        <p:spPr>
          <a:xfrm>
            <a:off x="160275" y="187925"/>
            <a:ext cx="2379900" cy="997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Consolas"/>
                <a:ea typeface="Consolas"/>
                <a:cs typeface="Consolas"/>
                <a:sym typeface="Consolas"/>
              </a:rPr>
              <a:t>Hidden_size=2</a:t>
            </a:r>
            <a:endParaRPr b="1"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Consolas"/>
                <a:ea typeface="Consolas"/>
                <a:cs typeface="Consolas"/>
                <a:sym typeface="Consolas"/>
              </a:rPr>
              <a:t>sequence_length=5</a:t>
            </a:r>
            <a:endParaRPr b="1"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Consolas"/>
                <a:ea typeface="Consolas"/>
                <a:cs typeface="Consolas"/>
                <a:sym typeface="Consolas"/>
              </a:rPr>
              <a:t>batch_size=3</a:t>
            </a:r>
            <a:endParaRPr b="1" sz="1800"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306" name="Google Shape;306;p60"/>
          <p:cNvGrpSpPr/>
          <p:nvPr/>
        </p:nvGrpSpPr>
        <p:grpSpPr>
          <a:xfrm>
            <a:off x="2275425" y="2317750"/>
            <a:ext cx="5556300" cy="1969825"/>
            <a:chOff x="2275425" y="2317750"/>
            <a:chExt cx="5556300" cy="1969825"/>
          </a:xfrm>
        </p:grpSpPr>
        <p:sp>
          <p:nvSpPr>
            <p:cNvPr id="307" name="Google Shape;307;p60"/>
            <p:cNvSpPr/>
            <p:nvPr/>
          </p:nvSpPr>
          <p:spPr>
            <a:xfrm>
              <a:off x="2275425" y="2317750"/>
              <a:ext cx="5556300" cy="1968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308" name="Google Shape;308;p6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338925" y="2379150"/>
              <a:ext cx="5372718" cy="190842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61"/>
          <p:cNvSpPr txBox="1"/>
          <p:nvPr/>
        </p:nvSpPr>
        <p:spPr>
          <a:xfrm>
            <a:off x="4340225" y="-228600"/>
            <a:ext cx="4236300" cy="121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Batching input</a:t>
            </a:r>
            <a:endParaRPr sz="34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314" name="Google Shape;314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243725"/>
            <a:ext cx="3420376" cy="1899776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61"/>
          <p:cNvSpPr txBox="1"/>
          <p:nvPr/>
        </p:nvSpPr>
        <p:spPr>
          <a:xfrm>
            <a:off x="-228600" y="649325"/>
            <a:ext cx="8848800" cy="278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40808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i="1" lang="en" sz="1200">
                <a:solidFill>
                  <a:srgbClr val="408080"/>
                </a:solidFill>
                <a:latin typeface="Consolas"/>
                <a:ea typeface="Consolas"/>
                <a:cs typeface="Consolas"/>
                <a:sym typeface="Consolas"/>
              </a:rPr>
              <a:t># One cell RNN input_dim (4) -&gt; output_dim (2). sequence: 5, batch 3</a:t>
            </a:r>
            <a:b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i="1" lang="en" sz="1200">
                <a:solidFill>
                  <a:srgbClr val="408080"/>
                </a:solidFill>
                <a:latin typeface="Consolas"/>
                <a:ea typeface="Consolas"/>
                <a:cs typeface="Consolas"/>
                <a:sym typeface="Consolas"/>
              </a:rPr>
              <a:t># 3 batches 'hello', 'eolll', 'lleel'</a:t>
            </a:r>
            <a:b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x_data 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np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array([[h, e, l, l, o],</a:t>
            </a:r>
            <a:b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                   [e, o, l, l, l],</a:t>
            </a:r>
            <a:b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                   [l, l, e, e, l]], dtype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np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float32)</a:t>
            </a:r>
            <a:b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pp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pprint(x_data)</a:t>
            </a:r>
            <a:b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b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cell 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rnn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BasicLSTMCell(num_units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, state_is_tuple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1200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b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outputs, _states 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tf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nn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dynamic_rnn(cell, x_data, </a:t>
            </a:r>
            <a:endParaRPr sz="1200"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                                          dtype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tf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float32)</a:t>
            </a:r>
            <a:b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sess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run(tf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global_variables_initializer())</a:t>
            </a:r>
            <a:b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pp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pprint(outputs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eval())</a:t>
            </a:r>
            <a:endParaRPr sz="1200"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16" name="Google Shape;316;p61"/>
          <p:cNvSpPr txBox="1"/>
          <p:nvPr/>
        </p:nvSpPr>
        <p:spPr>
          <a:xfrm>
            <a:off x="5537450" y="1036475"/>
            <a:ext cx="1656300" cy="37053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array([[[ 1.,  0.,  0.,  0.],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 [ 0.,  1.,  0.,  0.],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 [ 0.,  0.,  1.,  0.],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 [ 0.,  0.,  1.,  0.],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 [ 0.,  0.,  0.,  1.]],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[[ 0.,  1.,  0.,  0.],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 [ 0.,  0.,  0.,  1.],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 [ 0.,  0.,  1.,  0.],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 [ 0.,  0.,  1.,  0.],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 [ 0.,  0.,  1.,  0.]],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[[ 0.,  0.,  1.,  0.],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 [ 0.,  0.,  1.,  0.],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 [ 0.,  1.,  0.,  0.],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 [ 0.,  1.,  0.,  0.],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 [ 0.,  0.,  1.,  0.]]], </a:t>
            </a:r>
            <a:endParaRPr sz="110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sp>
        <p:nvSpPr>
          <p:cNvPr id="317" name="Google Shape;317;p61"/>
          <p:cNvSpPr txBox="1"/>
          <p:nvPr/>
        </p:nvSpPr>
        <p:spPr>
          <a:xfrm>
            <a:off x="3442350" y="4662575"/>
            <a:ext cx="5866800" cy="66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4"/>
              </a:rPr>
              <a:t>https://github.com/hunkim/DeepLearningZeroToAll/blob/master/lab-12-0-rnn_basics.ipynb</a:t>
            </a:r>
            <a:r>
              <a:rPr lang="en" sz="1100">
                <a:solidFill>
                  <a:srgbClr val="808080"/>
                </a:solidFill>
              </a:rPr>
              <a:t> </a:t>
            </a:r>
            <a:endParaRPr sz="1100"/>
          </a:p>
        </p:txBody>
      </p:sp>
      <p:sp>
        <p:nvSpPr>
          <p:cNvPr id="318" name="Google Shape;318;p61"/>
          <p:cNvSpPr txBox="1"/>
          <p:nvPr/>
        </p:nvSpPr>
        <p:spPr>
          <a:xfrm>
            <a:off x="3250600" y="4073375"/>
            <a:ext cx="1702500" cy="6684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Consolas"/>
                <a:ea typeface="Consolas"/>
                <a:cs typeface="Consolas"/>
                <a:sym typeface="Consolas"/>
              </a:rPr>
              <a:t>Hidden_size=2</a:t>
            </a:r>
            <a:endParaRPr b="1" sz="12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Consolas"/>
                <a:ea typeface="Consolas"/>
                <a:cs typeface="Consolas"/>
                <a:sym typeface="Consolas"/>
              </a:rPr>
              <a:t>sequence_length=5</a:t>
            </a:r>
            <a:endParaRPr b="1" sz="12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Consolas"/>
                <a:ea typeface="Consolas"/>
                <a:cs typeface="Consolas"/>
                <a:sym typeface="Consolas"/>
              </a:rPr>
              <a:t>batch_size=3</a:t>
            </a:r>
            <a:endParaRPr b="1" sz="12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19" name="Google Shape;319;p61"/>
          <p:cNvSpPr/>
          <p:nvPr/>
        </p:nvSpPr>
        <p:spPr>
          <a:xfrm>
            <a:off x="52925" y="3312575"/>
            <a:ext cx="804300" cy="328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62"/>
          <p:cNvSpPr txBox="1"/>
          <p:nvPr/>
        </p:nvSpPr>
        <p:spPr>
          <a:xfrm>
            <a:off x="4340225" y="-228600"/>
            <a:ext cx="4236300" cy="121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Batching input</a:t>
            </a:r>
            <a:endParaRPr sz="34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325" name="Google Shape;325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243725"/>
            <a:ext cx="3420376" cy="1899776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62"/>
          <p:cNvSpPr txBox="1"/>
          <p:nvPr/>
        </p:nvSpPr>
        <p:spPr>
          <a:xfrm>
            <a:off x="-228600" y="649325"/>
            <a:ext cx="8848800" cy="278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408080"/>
                </a:solidFill>
                <a:latin typeface="Consolas"/>
                <a:ea typeface="Consolas"/>
                <a:cs typeface="Consolas"/>
                <a:sym typeface="Consolas"/>
              </a:rPr>
              <a:t>    # One cell RNN input_dim (4) -&gt; output_dim (2). sequence: 5, batch 3</a:t>
            </a:r>
            <a:b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i="1" lang="en" sz="1200">
                <a:solidFill>
                  <a:srgbClr val="408080"/>
                </a:solidFill>
                <a:latin typeface="Consolas"/>
                <a:ea typeface="Consolas"/>
                <a:cs typeface="Consolas"/>
                <a:sym typeface="Consolas"/>
              </a:rPr>
              <a:t># 3 batches 'hello', 'eolll', 'lleel'</a:t>
            </a:r>
            <a:b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x_data 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np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array([[h, e, l, l, o],</a:t>
            </a:r>
            <a:b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                   [e, o, l, l, l],</a:t>
            </a:r>
            <a:b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                   [l, l, e, e, l]], dtype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np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float32)</a:t>
            </a:r>
            <a:b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pp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pprint(x_data)</a:t>
            </a:r>
            <a:b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b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cell 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rnn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BasicLSTMCell(num_units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2, state_is_tuple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1200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b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outputs, _states 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tf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nn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dynamic_rnn(cell, x_data, </a:t>
            </a:r>
            <a:endParaRPr sz="1200"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                                          dtype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tf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float32)</a:t>
            </a:r>
            <a:b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sess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run(tf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global_variables_initializer())</a:t>
            </a:r>
            <a:b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pp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pprint(outputs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eval())</a:t>
            </a:r>
            <a:endParaRPr sz="1200"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27" name="Google Shape;327;p62"/>
          <p:cNvSpPr txBox="1"/>
          <p:nvPr/>
        </p:nvSpPr>
        <p:spPr>
          <a:xfrm>
            <a:off x="5156450" y="1036475"/>
            <a:ext cx="1656300" cy="370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array([[[ 1.,  0.,  0.,  0.],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 [ 0.,  1.,  0.,  0.],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 [ 0.,  0.,  1.,  0.],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 [ 0.,  0.,  1.,  0.],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 [ 0.,  0.,  0.,  1.]],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[[ 0.,  1.,  0.,  0.],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 [ 0.,  0.,  0.,  1.],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 [ 0.,  0.,  1.,  0.],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 [ 0.,  0.,  1.,  0.],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 [ 0.,  0.,  1.,  0.]],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[[ 0.,  0.,  1.,  0.],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 [ 0.,  0.,  1.,  0.],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 [ 0.,  1.,  0.,  0.],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 [ 0.,  1.,  0.,  0.],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 [ 0.,  0.,  1.,  0.]]], </a:t>
            </a:r>
            <a:endParaRPr sz="110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sp>
        <p:nvSpPr>
          <p:cNvPr id="328" name="Google Shape;328;p62"/>
          <p:cNvSpPr txBox="1"/>
          <p:nvPr/>
        </p:nvSpPr>
        <p:spPr>
          <a:xfrm>
            <a:off x="6702825" y="1191875"/>
            <a:ext cx="2370900" cy="33945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array([[[-0.0173022 , -0.12929453],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 [-0.14995177, -0.23189341],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 [ 0.03294011,  0.01962204],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 [ 0.12852104,  0.12375218],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 [ 0.13597946,  0.31746736]],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[[-0.15243632, -0.14177315],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 [ 0.04586344,  0.12249056],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 [ 0.14292534,  0.15872268],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 [ 0.18998367,  0.21004884],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 [ 0.21788891,  0.24151592]],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[[ 0.10713603,  0.11001928],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 [ 0.17076059,  0.1799853 ],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 [-0.03531617,  0.08993293],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 [-0.1881337 , -0.08296411],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 [-0.00404597,  0.07156041]]],</a:t>
            </a:r>
            <a:endParaRPr sz="110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sp>
        <p:nvSpPr>
          <p:cNvPr id="329" name="Google Shape;329;p62"/>
          <p:cNvSpPr txBox="1"/>
          <p:nvPr/>
        </p:nvSpPr>
        <p:spPr>
          <a:xfrm>
            <a:off x="3442350" y="4662575"/>
            <a:ext cx="5866800" cy="66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4"/>
              </a:rPr>
              <a:t>https://github.com/hunkim/DeepLearningZeroToAll/blob/master/lab-12-0-rnn_basics.ipynb</a:t>
            </a:r>
            <a:r>
              <a:rPr lang="en" sz="1100">
                <a:solidFill>
                  <a:srgbClr val="808080"/>
                </a:solidFill>
              </a:rPr>
              <a:t> </a:t>
            </a:r>
            <a:endParaRPr sz="1100"/>
          </a:p>
        </p:txBody>
      </p:sp>
      <p:sp>
        <p:nvSpPr>
          <p:cNvPr id="330" name="Google Shape;330;p62"/>
          <p:cNvSpPr txBox="1"/>
          <p:nvPr/>
        </p:nvSpPr>
        <p:spPr>
          <a:xfrm>
            <a:off x="3250600" y="4073375"/>
            <a:ext cx="1702500" cy="6684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Consolas"/>
                <a:ea typeface="Consolas"/>
                <a:cs typeface="Consolas"/>
                <a:sym typeface="Consolas"/>
              </a:rPr>
              <a:t>Hidden_size=2</a:t>
            </a:r>
            <a:endParaRPr b="1" sz="12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Consolas"/>
                <a:ea typeface="Consolas"/>
                <a:cs typeface="Consolas"/>
                <a:sym typeface="Consolas"/>
              </a:rPr>
              <a:t>sequence_length=5</a:t>
            </a:r>
            <a:endParaRPr b="1" sz="12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Consolas"/>
                <a:ea typeface="Consolas"/>
                <a:cs typeface="Consolas"/>
                <a:sym typeface="Consolas"/>
              </a:rPr>
              <a:t>batch_size=3</a:t>
            </a:r>
            <a:endParaRPr b="1" sz="12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31" name="Google Shape;331;p62"/>
          <p:cNvSpPr/>
          <p:nvPr/>
        </p:nvSpPr>
        <p:spPr>
          <a:xfrm>
            <a:off x="52925" y="3312575"/>
            <a:ext cx="804300" cy="328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6" name="Google Shape;336;p63"/>
          <p:cNvPicPr preferRelativeResize="0"/>
          <p:nvPr/>
        </p:nvPicPr>
        <p:blipFill>
          <a:blip r:embed="rId3">
            <a:alphaModFix amt="7000"/>
          </a:blip>
          <a:stretch>
            <a:fillRect/>
          </a:stretch>
        </p:blipFill>
        <p:spPr>
          <a:xfrm>
            <a:off x="0" y="-222190"/>
            <a:ext cx="9144002" cy="3149480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63"/>
          <p:cNvSpPr txBox="1"/>
          <p:nvPr>
            <p:ph type="title"/>
          </p:nvPr>
        </p:nvSpPr>
        <p:spPr>
          <a:xfrm>
            <a:off x="1812726" y="853400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4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Lab 12-</a:t>
            </a:r>
            <a:r>
              <a:rPr lang="en"/>
              <a:t>2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2700"/>
              <a:t>Hi Hello </a:t>
            </a:r>
            <a:r>
              <a:rPr b="0" i="0" lang="en" sz="2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RNN</a:t>
            </a:r>
            <a:endParaRPr/>
          </a:p>
        </p:txBody>
      </p:sp>
      <p:sp>
        <p:nvSpPr>
          <p:cNvPr id="338" name="Google Shape;338;p63"/>
          <p:cNvSpPr txBox="1"/>
          <p:nvPr/>
        </p:nvSpPr>
        <p:spPr>
          <a:xfrm>
            <a:off x="1279125" y="3208031"/>
            <a:ext cx="65859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Gill Sans"/>
                <a:ea typeface="Gill Sans"/>
                <a:cs typeface="Gill Sans"/>
                <a:sym typeface="Gill Sans"/>
              </a:rPr>
              <a:t>Sung Kim &lt;</a:t>
            </a:r>
            <a:r>
              <a:rPr lang="en" sz="1900" u="sng">
                <a:solidFill>
                  <a:srgbClr val="0000FF"/>
                </a:solidFill>
                <a:latin typeface="Gill Sans"/>
                <a:ea typeface="Gill Sans"/>
                <a:cs typeface="Gill Sans"/>
                <a:sym typeface="Gill Sans"/>
                <a:hlinkClick r:id="rId4"/>
              </a:rPr>
              <a:t>hunkim+ml@gmail.com</a:t>
            </a:r>
            <a:r>
              <a:rPr lang="en" sz="1900">
                <a:latin typeface="Gill Sans"/>
                <a:ea typeface="Gill Sans"/>
                <a:cs typeface="Gill Sans"/>
                <a:sym typeface="Gill Sans"/>
              </a:rPr>
              <a:t>&gt;</a:t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Gill Sans"/>
                <a:ea typeface="Gill Sans"/>
                <a:cs typeface="Gill Sans"/>
                <a:sym typeface="Gill Sans"/>
              </a:rPr>
              <a:t>Code: </a:t>
            </a:r>
            <a:r>
              <a:rPr lang="en" sz="1900" u="sng">
                <a:solidFill>
                  <a:srgbClr val="0000FF"/>
                </a:solidFill>
                <a:latin typeface="Gill Sans"/>
                <a:ea typeface="Gill Sans"/>
                <a:cs typeface="Gill Sans"/>
                <a:sym typeface="Gill Sans"/>
                <a:hlinkClick r:id="rId5"/>
              </a:rPr>
              <a:t>https://github.com/hunkim/DeepLearningZeroToAll/</a:t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</p:txBody>
      </p:sp>
      <p:grpSp>
        <p:nvGrpSpPr>
          <p:cNvPr id="339" name="Google Shape;339;p63"/>
          <p:cNvGrpSpPr/>
          <p:nvPr/>
        </p:nvGrpSpPr>
        <p:grpSpPr>
          <a:xfrm>
            <a:off x="-348127" y="87975"/>
            <a:ext cx="2543803" cy="1589522"/>
            <a:chOff x="-928337" y="234600"/>
            <a:chExt cx="6783474" cy="4238725"/>
          </a:xfrm>
        </p:grpSpPr>
        <p:pic>
          <p:nvPicPr>
            <p:cNvPr id="340" name="Google Shape;340;p63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-928337" y="656925"/>
              <a:ext cx="6783474" cy="3816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1" name="Google Shape;341;p63"/>
            <p:cNvSpPr txBox="1"/>
            <p:nvPr/>
          </p:nvSpPr>
          <p:spPr>
            <a:xfrm>
              <a:off x="672550" y="234600"/>
              <a:ext cx="3581700" cy="105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With TF 1.0!</a:t>
              </a:r>
              <a:endParaRPr sz="1800"/>
            </a:p>
          </p:txBody>
        </p:sp>
      </p:grpSp>
      <p:pic>
        <p:nvPicPr>
          <p:cNvPr id="342" name="Google Shape;342;p6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546341" y="4261902"/>
            <a:ext cx="1428750" cy="7750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64"/>
          <p:cNvSpPr txBox="1"/>
          <p:nvPr>
            <p:ph type="title"/>
          </p:nvPr>
        </p:nvSpPr>
        <p:spPr>
          <a:xfrm>
            <a:off x="225375" y="133950"/>
            <a:ext cx="88131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u="sng">
                <a:solidFill>
                  <a:schemeClr val="hlink"/>
                </a:solidFill>
                <a:hlinkClick r:id="rId3"/>
              </a:rPr>
              <a:t>https://github.com/hunkim/DeepLearningZeroToAll/</a:t>
            </a:r>
            <a:r>
              <a:rPr lang="en" sz="3000"/>
              <a:t> </a:t>
            </a:r>
            <a:endParaRPr sz="3000"/>
          </a:p>
        </p:txBody>
      </p:sp>
      <p:pic>
        <p:nvPicPr>
          <p:cNvPr id="348" name="Google Shape;348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600" y="1724550"/>
            <a:ext cx="4194500" cy="25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58725" y="1731250"/>
            <a:ext cx="4415503" cy="26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6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1238" y="2080775"/>
            <a:ext cx="4109214" cy="25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6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58725" y="2080775"/>
            <a:ext cx="4420023" cy="2838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6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28600" y="2489475"/>
            <a:ext cx="4186237" cy="25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6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483975" y="2489475"/>
            <a:ext cx="4420030" cy="25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6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28600" y="2821975"/>
            <a:ext cx="4194500" cy="25304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6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458725" y="2783825"/>
            <a:ext cx="4420025" cy="26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64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95050" y="3101997"/>
            <a:ext cx="4274574" cy="279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64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4469625" y="3097100"/>
            <a:ext cx="4498360" cy="27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64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228600" y="1721700"/>
            <a:ext cx="2078579" cy="27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64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6729650" y="3086625"/>
            <a:ext cx="2144587" cy="27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65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Teach RNN ‘hihello’</a:t>
            </a:r>
            <a:endParaRPr/>
          </a:p>
        </p:txBody>
      </p:sp>
      <p:pic>
        <p:nvPicPr>
          <p:cNvPr id="365" name="Google Shape;365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1572145"/>
            <a:ext cx="8839200" cy="2831106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65"/>
          <p:cNvSpPr txBox="1"/>
          <p:nvPr/>
        </p:nvSpPr>
        <p:spPr>
          <a:xfrm>
            <a:off x="594425" y="38090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h</a:t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67" name="Google Shape;367;p65"/>
          <p:cNvSpPr txBox="1"/>
          <p:nvPr/>
        </p:nvSpPr>
        <p:spPr>
          <a:xfrm>
            <a:off x="3493475" y="38090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h</a:t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68" name="Google Shape;368;p65"/>
          <p:cNvSpPr txBox="1"/>
          <p:nvPr/>
        </p:nvSpPr>
        <p:spPr>
          <a:xfrm>
            <a:off x="2043950" y="38090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i</a:t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69" name="Google Shape;369;p65"/>
          <p:cNvSpPr txBox="1"/>
          <p:nvPr/>
        </p:nvSpPr>
        <p:spPr>
          <a:xfrm>
            <a:off x="4943000" y="38090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e</a:t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70" name="Google Shape;370;p65"/>
          <p:cNvSpPr txBox="1"/>
          <p:nvPr/>
        </p:nvSpPr>
        <p:spPr>
          <a:xfrm>
            <a:off x="7842050" y="38090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l</a:t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71" name="Google Shape;371;p65"/>
          <p:cNvSpPr txBox="1"/>
          <p:nvPr/>
        </p:nvSpPr>
        <p:spPr>
          <a:xfrm>
            <a:off x="6392525" y="38090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l</a:t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72" name="Google Shape;372;p65"/>
          <p:cNvSpPr txBox="1"/>
          <p:nvPr/>
        </p:nvSpPr>
        <p:spPr>
          <a:xfrm>
            <a:off x="594425" y="16754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i</a:t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73" name="Google Shape;373;p65"/>
          <p:cNvSpPr txBox="1"/>
          <p:nvPr/>
        </p:nvSpPr>
        <p:spPr>
          <a:xfrm>
            <a:off x="3493475" y="16754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e</a:t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74" name="Google Shape;374;p65"/>
          <p:cNvSpPr txBox="1"/>
          <p:nvPr/>
        </p:nvSpPr>
        <p:spPr>
          <a:xfrm>
            <a:off x="2043950" y="16754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h</a:t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75" name="Google Shape;375;p65"/>
          <p:cNvSpPr txBox="1"/>
          <p:nvPr/>
        </p:nvSpPr>
        <p:spPr>
          <a:xfrm>
            <a:off x="4943000" y="16754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l</a:t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76" name="Google Shape;376;p65"/>
          <p:cNvSpPr txBox="1"/>
          <p:nvPr/>
        </p:nvSpPr>
        <p:spPr>
          <a:xfrm>
            <a:off x="7842050" y="16754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o</a:t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77" name="Google Shape;377;p65"/>
          <p:cNvSpPr txBox="1"/>
          <p:nvPr/>
        </p:nvSpPr>
        <p:spPr>
          <a:xfrm>
            <a:off x="6392525" y="16754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l</a:t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66"/>
          <p:cNvSpPr txBox="1"/>
          <p:nvPr>
            <p:ph type="title"/>
          </p:nvPr>
        </p:nvSpPr>
        <p:spPr>
          <a:xfrm>
            <a:off x="4051250" y="133950"/>
            <a:ext cx="51012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/>
              <a:t>One-hot encoding</a:t>
            </a:r>
            <a:endParaRPr/>
          </a:p>
        </p:txBody>
      </p:sp>
      <p:pic>
        <p:nvPicPr>
          <p:cNvPr id="383" name="Google Shape;383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89999" y="1148070"/>
            <a:ext cx="1864884" cy="3418955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p66"/>
          <p:cNvSpPr txBox="1"/>
          <p:nvPr/>
        </p:nvSpPr>
        <p:spPr>
          <a:xfrm>
            <a:off x="777350" y="1567025"/>
            <a:ext cx="62319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2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2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2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2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2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2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h 0</a:t>
            </a:r>
            <a:endParaRPr i="1" sz="20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2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2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2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2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2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2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 1</a:t>
            </a:r>
            <a:endParaRPr i="1" sz="20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2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2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2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2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2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2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e 2</a:t>
            </a:r>
            <a:endParaRPr i="1" sz="20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2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2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2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2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2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2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 3</a:t>
            </a:r>
            <a:endParaRPr i="1" sz="20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[</a:t>
            </a:r>
            <a:r>
              <a:rPr lang="en" sz="2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2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2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2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2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2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o 4</a:t>
            </a:r>
            <a:endParaRPr i="1" sz="20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85" name="Google Shape;385;p66"/>
          <p:cNvSpPr txBox="1"/>
          <p:nvPr/>
        </p:nvSpPr>
        <p:spPr>
          <a:xfrm>
            <a:off x="152400" y="76200"/>
            <a:ext cx="4538400" cy="18126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nsolas"/>
              <a:buChar char="●"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text: ‘</a:t>
            </a: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hihello’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nsolas"/>
              <a:buChar char="●"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unique chars (vocabulary, voc):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h, i, e, l, o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nsolas"/>
              <a:buChar char="●"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voc index: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h:0, i:1, e:2, l:3, o:4  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0" name="Google Shape;390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1800745"/>
            <a:ext cx="8839200" cy="2831106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p67"/>
          <p:cNvSpPr txBox="1"/>
          <p:nvPr/>
        </p:nvSpPr>
        <p:spPr>
          <a:xfrm>
            <a:off x="594425" y="40376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h</a:t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92" name="Google Shape;392;p67"/>
          <p:cNvSpPr txBox="1"/>
          <p:nvPr/>
        </p:nvSpPr>
        <p:spPr>
          <a:xfrm>
            <a:off x="3493475" y="40376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h</a:t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93" name="Google Shape;393;p67"/>
          <p:cNvSpPr txBox="1"/>
          <p:nvPr/>
        </p:nvSpPr>
        <p:spPr>
          <a:xfrm>
            <a:off x="2043950" y="40376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i</a:t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94" name="Google Shape;394;p67"/>
          <p:cNvSpPr txBox="1"/>
          <p:nvPr/>
        </p:nvSpPr>
        <p:spPr>
          <a:xfrm>
            <a:off x="4943000" y="40376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e</a:t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95" name="Google Shape;395;p67"/>
          <p:cNvSpPr txBox="1"/>
          <p:nvPr/>
        </p:nvSpPr>
        <p:spPr>
          <a:xfrm>
            <a:off x="7842050" y="40376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l</a:t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96" name="Google Shape;396;p67"/>
          <p:cNvSpPr txBox="1"/>
          <p:nvPr/>
        </p:nvSpPr>
        <p:spPr>
          <a:xfrm>
            <a:off x="6392525" y="40376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l</a:t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97" name="Google Shape;397;p67"/>
          <p:cNvSpPr txBox="1"/>
          <p:nvPr/>
        </p:nvSpPr>
        <p:spPr>
          <a:xfrm>
            <a:off x="594425" y="19040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i</a:t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98" name="Google Shape;398;p67"/>
          <p:cNvSpPr txBox="1"/>
          <p:nvPr/>
        </p:nvSpPr>
        <p:spPr>
          <a:xfrm>
            <a:off x="3493475" y="19040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e</a:t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99" name="Google Shape;399;p67"/>
          <p:cNvSpPr txBox="1"/>
          <p:nvPr/>
        </p:nvSpPr>
        <p:spPr>
          <a:xfrm>
            <a:off x="2043950" y="19040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h</a:t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00" name="Google Shape;400;p67"/>
          <p:cNvSpPr txBox="1"/>
          <p:nvPr/>
        </p:nvSpPr>
        <p:spPr>
          <a:xfrm>
            <a:off x="4943000" y="19040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l</a:t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01" name="Google Shape;401;p67"/>
          <p:cNvSpPr txBox="1"/>
          <p:nvPr/>
        </p:nvSpPr>
        <p:spPr>
          <a:xfrm>
            <a:off x="7842050" y="19040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o</a:t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02" name="Google Shape;402;p67"/>
          <p:cNvSpPr txBox="1"/>
          <p:nvPr/>
        </p:nvSpPr>
        <p:spPr>
          <a:xfrm>
            <a:off x="6392525" y="19040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l</a:t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03" name="Google Shape;403;p67"/>
          <p:cNvSpPr txBox="1"/>
          <p:nvPr/>
        </p:nvSpPr>
        <p:spPr>
          <a:xfrm>
            <a:off x="-8125" y="4327300"/>
            <a:ext cx="15807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200"/>
          </a:p>
        </p:txBody>
      </p:sp>
      <p:sp>
        <p:nvSpPr>
          <p:cNvPr id="404" name="Google Shape;404;p67"/>
          <p:cNvSpPr txBox="1"/>
          <p:nvPr/>
        </p:nvSpPr>
        <p:spPr>
          <a:xfrm>
            <a:off x="1436800" y="4327050"/>
            <a:ext cx="15807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200"/>
          </a:p>
        </p:txBody>
      </p:sp>
      <p:sp>
        <p:nvSpPr>
          <p:cNvPr id="405" name="Google Shape;405;p67"/>
          <p:cNvSpPr txBox="1"/>
          <p:nvPr/>
        </p:nvSpPr>
        <p:spPr>
          <a:xfrm>
            <a:off x="2890925" y="4327300"/>
            <a:ext cx="15807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200"/>
          </a:p>
        </p:txBody>
      </p:sp>
      <p:sp>
        <p:nvSpPr>
          <p:cNvPr id="406" name="Google Shape;406;p67"/>
          <p:cNvSpPr txBox="1"/>
          <p:nvPr/>
        </p:nvSpPr>
        <p:spPr>
          <a:xfrm>
            <a:off x="4340450" y="4327050"/>
            <a:ext cx="15807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200"/>
          </a:p>
        </p:txBody>
      </p:sp>
      <p:sp>
        <p:nvSpPr>
          <p:cNvPr id="407" name="Google Shape;407;p67"/>
          <p:cNvSpPr txBox="1"/>
          <p:nvPr/>
        </p:nvSpPr>
        <p:spPr>
          <a:xfrm>
            <a:off x="5789975" y="4327300"/>
            <a:ext cx="15807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200"/>
          </a:p>
        </p:txBody>
      </p:sp>
      <p:sp>
        <p:nvSpPr>
          <p:cNvPr id="408" name="Google Shape;408;p67"/>
          <p:cNvSpPr txBox="1"/>
          <p:nvPr/>
        </p:nvSpPr>
        <p:spPr>
          <a:xfrm>
            <a:off x="7244100" y="4327050"/>
            <a:ext cx="15807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200"/>
          </a:p>
        </p:txBody>
      </p:sp>
      <p:sp>
        <p:nvSpPr>
          <p:cNvPr id="409" name="Google Shape;409;p67"/>
          <p:cNvSpPr txBox="1"/>
          <p:nvPr/>
        </p:nvSpPr>
        <p:spPr>
          <a:xfrm>
            <a:off x="5476400" y="-94650"/>
            <a:ext cx="4566600" cy="154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[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h 0</a:t>
            </a:r>
            <a:endParaRPr i="1" sz="13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 1</a:t>
            </a:r>
            <a:endParaRPr i="1" sz="13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e 2</a:t>
            </a:r>
            <a:endParaRPr i="1" sz="13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 3</a:t>
            </a:r>
            <a:endParaRPr i="1" sz="13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[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o 4</a:t>
            </a:r>
            <a:endParaRPr i="1" sz="13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10" name="Google Shape;410;p67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Teach RNN ‘hihello’</a:t>
            </a:r>
            <a:endParaRPr/>
          </a:p>
        </p:txBody>
      </p:sp>
      <p:sp>
        <p:nvSpPr>
          <p:cNvPr id="411" name="Google Shape;411;p67"/>
          <p:cNvSpPr txBox="1"/>
          <p:nvPr/>
        </p:nvSpPr>
        <p:spPr>
          <a:xfrm>
            <a:off x="65200" y="1507650"/>
            <a:ext cx="15807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200"/>
          </a:p>
        </p:txBody>
      </p:sp>
      <p:sp>
        <p:nvSpPr>
          <p:cNvPr id="412" name="Google Shape;412;p67"/>
          <p:cNvSpPr txBox="1"/>
          <p:nvPr/>
        </p:nvSpPr>
        <p:spPr>
          <a:xfrm>
            <a:off x="1519325" y="1507900"/>
            <a:ext cx="15807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200"/>
          </a:p>
        </p:txBody>
      </p:sp>
      <p:sp>
        <p:nvSpPr>
          <p:cNvPr id="413" name="Google Shape;413;p67"/>
          <p:cNvSpPr txBox="1"/>
          <p:nvPr/>
        </p:nvSpPr>
        <p:spPr>
          <a:xfrm>
            <a:off x="2968850" y="1507650"/>
            <a:ext cx="15807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200"/>
          </a:p>
        </p:txBody>
      </p:sp>
      <p:sp>
        <p:nvSpPr>
          <p:cNvPr id="414" name="Google Shape;414;p67"/>
          <p:cNvSpPr txBox="1"/>
          <p:nvPr/>
        </p:nvSpPr>
        <p:spPr>
          <a:xfrm>
            <a:off x="4418375" y="1507900"/>
            <a:ext cx="15807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200"/>
          </a:p>
        </p:txBody>
      </p:sp>
      <p:sp>
        <p:nvSpPr>
          <p:cNvPr id="415" name="Google Shape;415;p67"/>
          <p:cNvSpPr txBox="1"/>
          <p:nvPr/>
        </p:nvSpPr>
        <p:spPr>
          <a:xfrm>
            <a:off x="5872500" y="1507650"/>
            <a:ext cx="15807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200"/>
          </a:p>
        </p:txBody>
      </p:sp>
      <p:sp>
        <p:nvSpPr>
          <p:cNvPr id="416" name="Google Shape;416;p67"/>
          <p:cNvSpPr txBox="1"/>
          <p:nvPr/>
        </p:nvSpPr>
        <p:spPr>
          <a:xfrm>
            <a:off x="7320300" y="1507650"/>
            <a:ext cx="15807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2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2442" y="1538300"/>
            <a:ext cx="6008308" cy="3329575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50"/>
          <p:cNvSpPr txBox="1"/>
          <p:nvPr>
            <p:ph type="title"/>
          </p:nvPr>
        </p:nvSpPr>
        <p:spPr>
          <a:xfrm>
            <a:off x="0" y="286350"/>
            <a:ext cx="9073200" cy="1285800"/>
          </a:xfrm>
          <a:prstGeom prst="rect">
            <a:avLst/>
          </a:prstGeom>
        </p:spPr>
        <p:txBody>
          <a:bodyPr anchorCtr="0" anchor="b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Call for comments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Please feel free to add comments directly on these slides</a:t>
            </a:r>
            <a:endParaRPr sz="2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Other slides: </a:t>
            </a:r>
            <a:r>
              <a:rPr lang="en" sz="2800" u="sng">
                <a:solidFill>
                  <a:schemeClr val="hlink"/>
                </a:solidFill>
                <a:hlinkClick r:id="rId4"/>
              </a:rPr>
              <a:t>https://goo.gl/jPtWNt</a:t>
            </a:r>
            <a:r>
              <a:rPr lang="en" sz="2800"/>
              <a:t>      </a:t>
            </a:r>
            <a:endParaRPr sz="2800"/>
          </a:p>
        </p:txBody>
      </p:sp>
      <p:sp>
        <p:nvSpPr>
          <p:cNvPr id="205" name="Google Shape;205;p50"/>
          <p:cNvSpPr txBox="1"/>
          <p:nvPr/>
        </p:nvSpPr>
        <p:spPr>
          <a:xfrm>
            <a:off x="5446800" y="4728475"/>
            <a:ext cx="4064700" cy="55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Picture from http://www.tssablog.org/archives/3280</a:t>
            </a:r>
            <a:endParaRPr sz="12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68"/>
          <p:cNvSpPr txBox="1"/>
          <p:nvPr/>
        </p:nvSpPr>
        <p:spPr>
          <a:xfrm>
            <a:off x="5476400" y="-94650"/>
            <a:ext cx="4566600" cy="154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[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h 0</a:t>
            </a:r>
            <a:endParaRPr i="1" sz="13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 1</a:t>
            </a:r>
            <a:endParaRPr i="1" sz="13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e 2</a:t>
            </a:r>
            <a:endParaRPr i="1" sz="13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 3</a:t>
            </a:r>
            <a:endParaRPr i="1" sz="13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[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o 4</a:t>
            </a:r>
            <a:endParaRPr i="1" sz="13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22" name="Google Shape;422;p68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Teach RNN ‘hihello’</a:t>
            </a:r>
            <a:endParaRPr/>
          </a:p>
        </p:txBody>
      </p:sp>
      <p:pic>
        <p:nvPicPr>
          <p:cNvPr id="423" name="Google Shape;423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4475" y="1966300"/>
            <a:ext cx="5715000" cy="2276475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9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Creating rnn cell</a:t>
            </a:r>
            <a:endParaRPr/>
          </a:p>
        </p:txBody>
      </p:sp>
      <p:sp>
        <p:nvSpPr>
          <p:cNvPr id="429" name="Google Shape;429;p69"/>
          <p:cNvSpPr/>
          <p:nvPr/>
        </p:nvSpPr>
        <p:spPr>
          <a:xfrm>
            <a:off x="374299" y="1363854"/>
            <a:ext cx="6313500" cy="298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# RNN model</a:t>
            </a:r>
            <a:endParaRPr sz="5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rnn_cell = rnn_cell.BasicRNNCell(</a:t>
            </a:r>
            <a:r>
              <a:rPr b="1" i="0" lang="en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rnn_size</a:t>
            </a:r>
            <a:r>
              <a:rPr b="0" i="0" lang="en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  <a:endParaRPr sz="5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2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rnn_cell = rnn_cell. BasicLSTMCell(</a:t>
            </a:r>
            <a:r>
              <a:rPr b="1" i="0" lang="en" sz="2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rnn_size</a:t>
            </a:r>
            <a:r>
              <a:rPr b="0" i="0" lang="en" sz="2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  <a:endParaRPr sz="5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2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rnn_cell = rnn_cell. GRUCell(</a:t>
            </a:r>
            <a:r>
              <a:rPr b="1" i="0" lang="en" sz="2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rnn_size</a:t>
            </a:r>
            <a:r>
              <a:rPr b="0" i="0" lang="en" sz="2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  <a:endParaRPr sz="5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30" name="Google Shape;430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89999" y="1148070"/>
            <a:ext cx="1864884" cy="34189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70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Creating rnn cell</a:t>
            </a:r>
            <a:endParaRPr/>
          </a:p>
        </p:txBody>
      </p:sp>
      <p:sp>
        <p:nvSpPr>
          <p:cNvPr id="436" name="Google Shape;436;p70"/>
          <p:cNvSpPr/>
          <p:nvPr/>
        </p:nvSpPr>
        <p:spPr>
          <a:xfrm>
            <a:off x="374299" y="1363854"/>
            <a:ext cx="6313500" cy="298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# RNN model</a:t>
            </a:r>
            <a:endParaRPr sz="5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rnn_cell = rnn_cell.BasicRNNCell(</a:t>
            </a:r>
            <a:r>
              <a:rPr b="1" i="0" lang="en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rnn_size</a:t>
            </a:r>
            <a:r>
              <a:rPr b="0" i="0" lang="en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  <a:endParaRPr sz="5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rnn_cell = rnn_cell. BasicLSTMCell(</a:t>
            </a:r>
            <a:r>
              <a:rPr b="1" i="0" lang="en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rnn_size</a:t>
            </a:r>
            <a:r>
              <a:rPr b="0" i="0" lang="en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  <a:endParaRPr sz="5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rnn_cell = rnn_cell. GRUCell(</a:t>
            </a:r>
            <a:r>
              <a:rPr b="1" i="0" lang="en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rnn_size</a:t>
            </a:r>
            <a:r>
              <a:rPr b="0" i="0" lang="en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  <a:endParaRPr sz="5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37" name="Google Shape;437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89999" y="1148070"/>
            <a:ext cx="1864884" cy="34189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71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/>
              <a:t>Execute RNN</a:t>
            </a:r>
            <a:endParaRPr/>
          </a:p>
        </p:txBody>
      </p:sp>
      <p:sp>
        <p:nvSpPr>
          <p:cNvPr id="443" name="Google Shape;443;p71"/>
          <p:cNvSpPr/>
          <p:nvPr/>
        </p:nvSpPr>
        <p:spPr>
          <a:xfrm>
            <a:off x="374300" y="1363850"/>
            <a:ext cx="6815700" cy="314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# RNN model</a:t>
            </a:r>
            <a:endParaRPr sz="2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rnn_cell = rnn_cell.BasicRNNCell(</a:t>
            </a:r>
            <a:r>
              <a:rPr b="1" i="0" lang="en" sz="20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rnn_size</a:t>
            </a:r>
            <a:r>
              <a:rPr b="0" i="0" lang="en" sz="20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2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t/>
            </a:r>
            <a:endParaRPr sz="2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t/>
            </a:r>
            <a:endParaRPr sz="2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outputs, _states = tf.nn.dynamic_rnn(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					</a:t>
            </a:r>
            <a:r>
              <a:rPr lang="en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rnn_cell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						</a:t>
            </a:r>
            <a:r>
              <a:rPr lang="en" sz="20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initial_state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=initial_state,     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					dtype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=tf.float32)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t/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44" name="Google Shape;444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89999" y="1148070"/>
            <a:ext cx="1864884" cy="341895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" name="Google Shape;445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09150" y="3058412"/>
            <a:ext cx="357425" cy="354838"/>
          </a:xfrm>
          <a:prstGeom prst="rect">
            <a:avLst/>
          </a:prstGeom>
          <a:noFill/>
          <a:ln>
            <a:noFill/>
          </a:ln>
        </p:spPr>
      </p:pic>
      <p:pic>
        <p:nvPicPr>
          <p:cNvPr id="446" name="Google Shape;446;p7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03300" y="1114950"/>
            <a:ext cx="357425" cy="354900"/>
          </a:xfrm>
          <a:prstGeom prst="rect">
            <a:avLst/>
          </a:prstGeom>
          <a:noFill/>
          <a:ln>
            <a:noFill/>
          </a:ln>
        </p:spPr>
      </p:pic>
      <p:sp>
        <p:nvSpPr>
          <p:cNvPr id="447" name="Google Shape;447;p71"/>
          <p:cNvSpPr txBox="1"/>
          <p:nvPr/>
        </p:nvSpPr>
        <p:spPr>
          <a:xfrm rot="1232359">
            <a:off x="5928786" y="553290"/>
            <a:ext cx="1684480" cy="72176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hidden_rnn_size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72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RNN parameters</a:t>
            </a:r>
            <a:endParaRPr/>
          </a:p>
        </p:txBody>
      </p:sp>
      <p:sp>
        <p:nvSpPr>
          <p:cNvPr id="453" name="Google Shape;453;p72"/>
          <p:cNvSpPr txBox="1"/>
          <p:nvPr/>
        </p:nvSpPr>
        <p:spPr>
          <a:xfrm>
            <a:off x="77725" y="1676400"/>
            <a:ext cx="90663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hidden_size =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5 </a:t>
            </a:r>
            <a:r>
              <a:rPr i="1"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</a:t>
            </a:r>
            <a:r>
              <a:rPr i="1" lang="en" sz="1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output from the LSTM</a:t>
            </a:r>
            <a:endParaRPr i="1" sz="18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input_dim =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i="1"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1" lang="en" sz="1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one-hot size</a:t>
            </a:r>
            <a:endParaRPr i="1" sz="18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batch_size =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 </a:t>
            </a:r>
            <a:r>
              <a:rPr i="1"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i="1" lang="en" sz="1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one sentence</a:t>
            </a:r>
            <a:endParaRPr i="1" sz="18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sequence_length =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6</a:t>
            </a:r>
            <a:r>
              <a:rPr i="1"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i="1" lang="en" sz="1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|ihello| == 6</a:t>
            </a:r>
            <a:endParaRPr i="1" sz="18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454" name="Google Shape;454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89999" y="1148070"/>
            <a:ext cx="1864884" cy="3418955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Google Shape;455;p72"/>
          <p:cNvSpPr txBox="1"/>
          <p:nvPr/>
        </p:nvSpPr>
        <p:spPr>
          <a:xfrm>
            <a:off x="3302225" y="4676400"/>
            <a:ext cx="6199800" cy="66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4"/>
              </a:rPr>
              <a:t>https://github.com/hunkim/DeepLearningZeroToAll/blob/master/lab-12-1-hello-rnn.py</a:t>
            </a:r>
            <a:r>
              <a:rPr lang="en" sz="1200">
                <a:solidFill>
                  <a:srgbClr val="808080"/>
                </a:solidFill>
              </a:rPr>
              <a:t> </a:t>
            </a:r>
            <a:endParaRPr sz="12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73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creation</a:t>
            </a:r>
            <a:endParaRPr/>
          </a:p>
        </p:txBody>
      </p:sp>
      <p:sp>
        <p:nvSpPr>
          <p:cNvPr id="461" name="Google Shape;461;p73"/>
          <p:cNvSpPr txBox="1"/>
          <p:nvPr/>
        </p:nvSpPr>
        <p:spPr>
          <a:xfrm>
            <a:off x="152400" y="1084350"/>
            <a:ext cx="9008400" cy="372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idx2char = [</a:t>
            </a:r>
            <a:r>
              <a:rPr b="1" lang="en" sz="16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'h'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" sz="16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'i'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" sz="16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'e'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" sz="16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'l'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" sz="16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'o'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 </a:t>
            </a:r>
            <a:r>
              <a:rPr i="1"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h=0, i=1, e=2, l=3, o=4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x_data = [[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]]        </a:t>
            </a:r>
            <a:r>
              <a:rPr i="1"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hihell</a:t>
            </a:r>
            <a:endParaRPr i="1" sz="16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x_one_hot = [[[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    </a:t>
            </a:r>
            <a:r>
              <a:rPr i="1"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h 0</a:t>
            </a:r>
            <a:endParaRPr i="1" sz="16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    </a:t>
            </a:r>
            <a:r>
              <a:rPr i="1"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 1</a:t>
            </a:r>
            <a:endParaRPr i="1" sz="16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    </a:t>
            </a:r>
            <a:r>
              <a:rPr i="1"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h 0</a:t>
            </a:r>
            <a:endParaRPr i="1" sz="16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    </a:t>
            </a:r>
            <a:r>
              <a:rPr i="1"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e 2</a:t>
            </a:r>
            <a:endParaRPr i="1" sz="16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    </a:t>
            </a:r>
            <a:r>
              <a:rPr i="1"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 3</a:t>
            </a:r>
            <a:endParaRPr i="1" sz="16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]]]      </a:t>
            </a:r>
            <a:r>
              <a:rPr i="1"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 3</a:t>
            </a:r>
            <a:endParaRPr i="1" sz="16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y_data = [[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]]        </a:t>
            </a:r>
            <a:r>
              <a:rPr i="1"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ihello</a:t>
            </a:r>
            <a:endParaRPr i="1" sz="16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 = tf.placeholder(tf.float32, 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None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sequence_length, input_dim]) </a:t>
            </a:r>
            <a:r>
              <a:rPr i="1"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X one-hot</a:t>
            </a:r>
            <a:endParaRPr i="1" sz="16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 = tf.placeholder(tf.int32, [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None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sequence_length])  </a:t>
            </a:r>
            <a:r>
              <a:rPr i="1"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Y label</a:t>
            </a:r>
            <a:endParaRPr i="1" sz="16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62" name="Google Shape;462;p73"/>
          <p:cNvSpPr txBox="1"/>
          <p:nvPr/>
        </p:nvSpPr>
        <p:spPr>
          <a:xfrm>
            <a:off x="3302225" y="4676400"/>
            <a:ext cx="6199800" cy="66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https://github.com/hunkim/DeepLearningZeroToAll/blob/master/lab-12-1-hello-rnn.py</a:t>
            </a:r>
            <a:r>
              <a:rPr lang="en" sz="1200">
                <a:solidFill>
                  <a:srgbClr val="808080"/>
                </a:solidFill>
              </a:rPr>
              <a:t> </a:t>
            </a:r>
            <a:endParaRPr sz="12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74"/>
          <p:cNvSpPr txBox="1"/>
          <p:nvPr>
            <p:ph type="title"/>
          </p:nvPr>
        </p:nvSpPr>
        <p:spPr>
          <a:xfrm>
            <a:off x="144205" y="133950"/>
            <a:ext cx="51852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Feed to RNN</a:t>
            </a:r>
            <a:endParaRPr/>
          </a:p>
        </p:txBody>
      </p:sp>
      <p:sp>
        <p:nvSpPr>
          <p:cNvPr id="468" name="Google Shape;468;p74"/>
          <p:cNvSpPr txBox="1"/>
          <p:nvPr/>
        </p:nvSpPr>
        <p:spPr>
          <a:xfrm>
            <a:off x="152400" y="1300200"/>
            <a:ext cx="9004500" cy="345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783F04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tf.placeholder(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tf.float32, [</a:t>
            </a:r>
            <a:r>
              <a:rPr b="1" lang="en" sz="1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None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sequence_length, hidden_size])  </a:t>
            </a:r>
            <a:r>
              <a:rPr i="1" lang="en" sz="1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X one-hot</a:t>
            </a:r>
            <a:endParaRPr i="1" sz="18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 = tf.placeholder(tf.int32, [</a:t>
            </a:r>
            <a:r>
              <a:rPr b="1" lang="en" sz="1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None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sequence_length])  </a:t>
            </a:r>
            <a:r>
              <a:rPr i="1" lang="en" sz="1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Y label</a:t>
            </a:r>
            <a:endParaRPr i="1" sz="18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cell = tf.contrib.rnn.BasicLSTMCell(</a:t>
            </a:r>
            <a:r>
              <a:rPr lang="en" sz="18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num_units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=hidden_size, </a:t>
            </a:r>
            <a:r>
              <a:rPr lang="en" sz="18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state_is_tuple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1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initial_state = cell.zero_state(batch_size, tf.float32)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outputs, _states = tf.nn.dynamic_rnn(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cell, </a:t>
            </a:r>
            <a:r>
              <a:rPr b="1" lang="en" sz="1800">
                <a:solidFill>
                  <a:srgbClr val="783F04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initial_state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=initial_state, </a:t>
            </a:r>
            <a:r>
              <a:rPr lang="en" sz="18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dtype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=tf.float32)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69" name="Google Shape;469;p74"/>
          <p:cNvSpPr txBox="1"/>
          <p:nvPr/>
        </p:nvSpPr>
        <p:spPr>
          <a:xfrm>
            <a:off x="3302225" y="4676400"/>
            <a:ext cx="6199800" cy="66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https://github.com/hunkim/DeepLearningZeroToAll/blob/master/lab-12-1-hello-rnn.py</a:t>
            </a:r>
            <a:r>
              <a:rPr lang="en" sz="1200">
                <a:solidFill>
                  <a:srgbClr val="808080"/>
                </a:solidFill>
              </a:rPr>
              <a:t> </a:t>
            </a:r>
            <a:endParaRPr sz="1200"/>
          </a:p>
        </p:txBody>
      </p:sp>
      <p:sp>
        <p:nvSpPr>
          <p:cNvPr id="470" name="Google Shape;470;p74"/>
          <p:cNvSpPr txBox="1"/>
          <p:nvPr/>
        </p:nvSpPr>
        <p:spPr>
          <a:xfrm>
            <a:off x="5398600" y="76200"/>
            <a:ext cx="3690900" cy="18114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x_one_hot = [[[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h 0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 1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h 0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e 2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 3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]]]  </a:t>
            </a: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 3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y_data = [[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]]    </a:t>
            </a: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ihello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75"/>
          <p:cNvSpPr txBox="1"/>
          <p:nvPr>
            <p:ph type="title"/>
          </p:nvPr>
        </p:nvSpPr>
        <p:spPr>
          <a:xfrm>
            <a:off x="-8188" y="-24705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Cost: </a:t>
            </a:r>
            <a:r>
              <a:rPr lang="en"/>
              <a:t>s</a:t>
            </a: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equence</a:t>
            </a:r>
            <a:r>
              <a:rPr lang="en"/>
              <a:t>_loss</a:t>
            </a:r>
            <a:endParaRPr/>
          </a:p>
        </p:txBody>
      </p:sp>
      <p:sp>
        <p:nvSpPr>
          <p:cNvPr id="476" name="Google Shape;476;p75"/>
          <p:cNvSpPr txBox="1"/>
          <p:nvPr/>
        </p:nvSpPr>
        <p:spPr>
          <a:xfrm>
            <a:off x="1945600" y="4589475"/>
            <a:ext cx="7630800" cy="66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https://github.com/hunkim/DeepLearningZeroToAll/blob/master/lab-12-0-rnn_basics.ipynb</a:t>
            </a:r>
            <a:r>
              <a:rPr lang="en">
                <a:solidFill>
                  <a:srgbClr val="808080"/>
                </a:solidFill>
              </a:rPr>
              <a:t> </a:t>
            </a:r>
            <a:endParaRPr/>
          </a:p>
        </p:txBody>
      </p:sp>
      <p:pic>
        <p:nvPicPr>
          <p:cNvPr id="477" name="Google Shape;477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191145"/>
            <a:ext cx="8839196" cy="25811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6"/>
          <p:cNvSpPr txBox="1"/>
          <p:nvPr/>
        </p:nvSpPr>
        <p:spPr>
          <a:xfrm>
            <a:off x="0" y="669900"/>
            <a:ext cx="6631800" cy="442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177800" marR="177800" rtl="0" algn="l">
              <a:lnSpc>
                <a:spcPct val="121429"/>
              </a:lnSpc>
              <a:spcBef>
                <a:spcPts val="1400"/>
              </a:spcBef>
              <a:spcAft>
                <a:spcPts val="1400"/>
              </a:spcAft>
              <a:buNone/>
            </a:pPr>
            <a:r>
              <a:rPr i="1" lang="en" sz="1200">
                <a:solidFill>
                  <a:srgbClr val="408080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# [batch_size, sequence_length]</a:t>
            </a:r>
            <a:b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y_data </a:t>
            </a:r>
            <a:r>
              <a:rPr lang="en" sz="1200">
                <a:solidFill>
                  <a:srgbClr val="666666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 tf</a:t>
            </a:r>
            <a:r>
              <a:rPr lang="en" sz="1200">
                <a:solidFill>
                  <a:srgbClr val="666666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constant([[</a:t>
            </a:r>
            <a:r>
              <a:rPr lang="en" sz="1200">
                <a:solidFill>
                  <a:srgbClr val="666666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666666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666666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]])</a:t>
            </a:r>
            <a:b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</a:br>
            <a:b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i="1" lang="en" sz="1200">
                <a:solidFill>
                  <a:srgbClr val="408080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# [batch_size, sequence_length, emb_dim ]</a:t>
            </a:r>
            <a:b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prediction1 </a:t>
            </a:r>
            <a:r>
              <a:rPr lang="en" sz="1200">
                <a:solidFill>
                  <a:srgbClr val="666666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 tf</a:t>
            </a:r>
            <a:r>
              <a:rPr lang="en" sz="1200">
                <a:solidFill>
                  <a:srgbClr val="666666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constant([[[</a:t>
            </a:r>
            <a:r>
              <a:rPr lang="en" sz="1200">
                <a:solidFill>
                  <a:srgbClr val="666666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0.3</a:t>
            </a:r>
            <a: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666666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0.7</a:t>
            </a:r>
            <a: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], [</a:t>
            </a:r>
            <a:r>
              <a:rPr lang="en" sz="1200">
                <a:solidFill>
                  <a:srgbClr val="666666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0.3</a:t>
            </a:r>
            <a: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666666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0.7</a:t>
            </a:r>
            <a: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], [</a:t>
            </a:r>
            <a:r>
              <a:rPr lang="en" sz="1200">
                <a:solidFill>
                  <a:srgbClr val="666666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0.3</a:t>
            </a:r>
            <a: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666666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0.7</a:t>
            </a:r>
            <a: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]]], dtype</a:t>
            </a:r>
            <a:r>
              <a:rPr lang="en" sz="1200">
                <a:solidFill>
                  <a:srgbClr val="666666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tf</a:t>
            </a:r>
            <a:r>
              <a:rPr lang="en" sz="1200">
                <a:solidFill>
                  <a:srgbClr val="666666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float32)</a:t>
            </a:r>
            <a:b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prediction2 </a:t>
            </a:r>
            <a:r>
              <a:rPr lang="en" sz="1200">
                <a:solidFill>
                  <a:srgbClr val="666666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 tf</a:t>
            </a:r>
            <a:r>
              <a:rPr lang="en" sz="1200">
                <a:solidFill>
                  <a:srgbClr val="666666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constant([[[</a:t>
            </a:r>
            <a:r>
              <a:rPr lang="en" sz="1200">
                <a:solidFill>
                  <a:srgbClr val="666666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0.1</a:t>
            </a:r>
            <a: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666666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0.9</a:t>
            </a:r>
            <a: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], [</a:t>
            </a:r>
            <a:r>
              <a:rPr lang="en" sz="1200">
                <a:solidFill>
                  <a:srgbClr val="666666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0.1</a:t>
            </a:r>
            <a: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666666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0.9</a:t>
            </a:r>
            <a: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], [</a:t>
            </a:r>
            <a:r>
              <a:rPr lang="en" sz="1200">
                <a:solidFill>
                  <a:srgbClr val="666666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0.1</a:t>
            </a:r>
            <a: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666666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0.9</a:t>
            </a:r>
            <a: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]]], dtype</a:t>
            </a:r>
            <a:r>
              <a:rPr lang="en" sz="1200">
                <a:solidFill>
                  <a:srgbClr val="666666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tf</a:t>
            </a:r>
            <a:r>
              <a:rPr lang="en" sz="1200">
                <a:solidFill>
                  <a:srgbClr val="666666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float32)</a:t>
            </a:r>
            <a:b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</a:br>
            <a:b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i="1" lang="en" sz="1200">
                <a:solidFill>
                  <a:srgbClr val="408080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# [batch_size * sequence_length]</a:t>
            </a:r>
            <a:b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weights </a:t>
            </a:r>
            <a:r>
              <a:rPr lang="en" sz="1200">
                <a:solidFill>
                  <a:srgbClr val="666666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 tf</a:t>
            </a:r>
            <a:r>
              <a:rPr lang="en" sz="1200">
                <a:solidFill>
                  <a:srgbClr val="666666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constant([[</a:t>
            </a:r>
            <a:r>
              <a:rPr lang="en" sz="1200">
                <a:solidFill>
                  <a:srgbClr val="666666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666666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666666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]], dtype</a:t>
            </a:r>
            <a:r>
              <a:rPr lang="en" sz="1200">
                <a:solidFill>
                  <a:srgbClr val="666666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tf</a:t>
            </a:r>
            <a:r>
              <a:rPr lang="en" sz="1200">
                <a:solidFill>
                  <a:srgbClr val="666666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float32)</a:t>
            </a:r>
            <a:b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</a:br>
            <a:b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sequence_loss1 </a:t>
            </a:r>
            <a:r>
              <a:rPr lang="en" sz="1200">
                <a:solidFill>
                  <a:srgbClr val="666666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 tf</a:t>
            </a:r>
            <a:r>
              <a:rPr lang="en" sz="1200">
                <a:solidFill>
                  <a:srgbClr val="666666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contrib</a:t>
            </a:r>
            <a:r>
              <a:rPr lang="en" sz="1200">
                <a:solidFill>
                  <a:srgbClr val="666666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seq2seq</a:t>
            </a:r>
            <a:r>
              <a:rPr lang="en" sz="1200">
                <a:solidFill>
                  <a:srgbClr val="666666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sequence_loss(prediction1, y_data, weights)</a:t>
            </a:r>
            <a:b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sequence_loss2 </a:t>
            </a:r>
            <a:r>
              <a:rPr lang="en" sz="1200">
                <a:solidFill>
                  <a:srgbClr val="666666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 tf</a:t>
            </a:r>
            <a:r>
              <a:rPr lang="en" sz="1200">
                <a:solidFill>
                  <a:srgbClr val="666666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contrib</a:t>
            </a:r>
            <a:r>
              <a:rPr lang="en" sz="1200">
                <a:solidFill>
                  <a:srgbClr val="666666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seq2seq</a:t>
            </a:r>
            <a:r>
              <a:rPr lang="en" sz="1200">
                <a:solidFill>
                  <a:srgbClr val="666666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sequence_loss(prediction2, y_data, weights)</a:t>
            </a:r>
            <a:b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</a:br>
            <a:b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sess</a:t>
            </a:r>
            <a:r>
              <a:rPr lang="en" sz="1200">
                <a:solidFill>
                  <a:srgbClr val="666666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run(tf</a:t>
            </a:r>
            <a:r>
              <a:rPr lang="en" sz="1200">
                <a:solidFill>
                  <a:srgbClr val="666666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global_variables_initializer())</a:t>
            </a:r>
            <a:b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008000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200">
                <a:solidFill>
                  <a:srgbClr val="BA2121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"Loss1: "</a:t>
            </a:r>
            <a: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, sequence_loss1</a:t>
            </a:r>
            <a:r>
              <a:rPr lang="en" sz="1200">
                <a:solidFill>
                  <a:srgbClr val="666666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eval(),</a:t>
            </a:r>
            <a:b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1200">
                <a:solidFill>
                  <a:srgbClr val="BA2121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"Loss2: "</a:t>
            </a:r>
            <a: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, sequence_loss2</a:t>
            </a:r>
            <a:r>
              <a:rPr lang="en" sz="1200">
                <a:solidFill>
                  <a:srgbClr val="666666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eval())</a:t>
            </a:r>
            <a:b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</a:br>
            <a:endParaRPr sz="1200">
              <a:solidFill>
                <a:srgbClr val="333333"/>
              </a:solidFill>
              <a:highlight>
                <a:srgbClr val="F7F7F7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83" name="Google Shape;483;p76"/>
          <p:cNvSpPr txBox="1"/>
          <p:nvPr>
            <p:ph type="title"/>
          </p:nvPr>
        </p:nvSpPr>
        <p:spPr>
          <a:xfrm>
            <a:off x="-8188" y="-24705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Cost: </a:t>
            </a:r>
            <a:r>
              <a:rPr lang="en"/>
              <a:t>s</a:t>
            </a: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equence</a:t>
            </a:r>
            <a:r>
              <a:rPr lang="en"/>
              <a:t>_loss</a:t>
            </a:r>
            <a:endParaRPr/>
          </a:p>
        </p:txBody>
      </p:sp>
      <p:sp>
        <p:nvSpPr>
          <p:cNvPr id="484" name="Google Shape;484;p76"/>
          <p:cNvSpPr txBox="1"/>
          <p:nvPr/>
        </p:nvSpPr>
        <p:spPr>
          <a:xfrm>
            <a:off x="7143525" y="4168400"/>
            <a:ext cx="1699800" cy="7476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Loss1:  0.513015 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Loss2:  0.371101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77"/>
          <p:cNvSpPr txBox="1"/>
          <p:nvPr>
            <p:ph type="title"/>
          </p:nvPr>
        </p:nvSpPr>
        <p:spPr>
          <a:xfrm>
            <a:off x="-8188" y="-9465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Cost: </a:t>
            </a:r>
            <a:r>
              <a:rPr lang="en"/>
              <a:t>s</a:t>
            </a: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equence</a:t>
            </a:r>
            <a:r>
              <a:rPr lang="en"/>
              <a:t>_loss</a:t>
            </a:r>
            <a:endParaRPr/>
          </a:p>
        </p:txBody>
      </p:sp>
      <p:sp>
        <p:nvSpPr>
          <p:cNvPr id="490" name="Google Shape;490;p77"/>
          <p:cNvSpPr txBox="1"/>
          <p:nvPr/>
        </p:nvSpPr>
        <p:spPr>
          <a:xfrm>
            <a:off x="228600" y="1370250"/>
            <a:ext cx="8615700" cy="31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7F6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outputs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_states = tf.nn.dynamic_rnn(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cell, X, </a:t>
            </a:r>
            <a:r>
              <a:rPr lang="en" sz="18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initial_state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=initial_state, </a:t>
            </a:r>
            <a:r>
              <a:rPr lang="en" sz="18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dtype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=tf.float32)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weights = tf.ones([batch_size, sequence_length])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sequence_loss = tf.contrib.seq2seq.sequence_loss(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       </a:t>
            </a:r>
            <a:r>
              <a:rPr lang="en" sz="18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logits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800">
                <a:solidFill>
                  <a:srgbClr val="7F6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outputs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targets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800">
                <a:solidFill>
                  <a:srgbClr val="4A86E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weights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=weights)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loss = tf.reduce_mean(sequence_loss)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train = tf.train.AdamOptimizer(</a:t>
            </a:r>
            <a:r>
              <a:rPr lang="en" sz="18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learning_rate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0.1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).minimize(loss)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91" name="Google Shape;491;p77"/>
          <p:cNvSpPr txBox="1"/>
          <p:nvPr/>
        </p:nvSpPr>
        <p:spPr>
          <a:xfrm>
            <a:off x="3302225" y="4676400"/>
            <a:ext cx="6199800" cy="66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https://github.com/hunkim/DeepLearningZeroToAll/blob/master/lab-12-1-hello-rnn.py</a:t>
            </a:r>
            <a:r>
              <a:rPr lang="en" sz="1200">
                <a:solidFill>
                  <a:srgbClr val="808080"/>
                </a:solidFill>
              </a:rPr>
              <a:t> </a:t>
            </a:r>
            <a:endParaRPr sz="12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p51"/>
          <p:cNvPicPr preferRelativeResize="0"/>
          <p:nvPr/>
        </p:nvPicPr>
        <p:blipFill>
          <a:blip r:embed="rId3">
            <a:alphaModFix amt="7000"/>
          </a:blip>
          <a:stretch>
            <a:fillRect/>
          </a:stretch>
        </p:blipFill>
        <p:spPr>
          <a:xfrm>
            <a:off x="0" y="-222190"/>
            <a:ext cx="9144002" cy="3149480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51"/>
          <p:cNvSpPr txBox="1"/>
          <p:nvPr>
            <p:ph type="title"/>
          </p:nvPr>
        </p:nvSpPr>
        <p:spPr>
          <a:xfrm>
            <a:off x="1812726" y="853400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4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Lab 12-1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2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RNN Basics</a:t>
            </a:r>
            <a:endParaRPr/>
          </a:p>
        </p:txBody>
      </p:sp>
      <p:sp>
        <p:nvSpPr>
          <p:cNvPr id="212" name="Google Shape;212;p51"/>
          <p:cNvSpPr txBox="1"/>
          <p:nvPr/>
        </p:nvSpPr>
        <p:spPr>
          <a:xfrm>
            <a:off x="1279125" y="3208031"/>
            <a:ext cx="65859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Gill Sans"/>
                <a:ea typeface="Gill Sans"/>
                <a:cs typeface="Gill Sans"/>
                <a:sym typeface="Gill Sans"/>
              </a:rPr>
              <a:t>Sung Kim &lt;</a:t>
            </a:r>
            <a:r>
              <a:rPr lang="en" sz="1900" u="sng">
                <a:solidFill>
                  <a:srgbClr val="0000FF"/>
                </a:solidFill>
                <a:latin typeface="Gill Sans"/>
                <a:ea typeface="Gill Sans"/>
                <a:cs typeface="Gill Sans"/>
                <a:sym typeface="Gill Sans"/>
                <a:hlinkClick r:id="rId4"/>
              </a:rPr>
              <a:t>hunkim+ml@gmail.com</a:t>
            </a:r>
            <a:r>
              <a:rPr lang="en" sz="1900">
                <a:latin typeface="Gill Sans"/>
                <a:ea typeface="Gill Sans"/>
                <a:cs typeface="Gill Sans"/>
                <a:sym typeface="Gill Sans"/>
              </a:rPr>
              <a:t>&gt;</a:t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Gill Sans"/>
                <a:ea typeface="Gill Sans"/>
                <a:cs typeface="Gill Sans"/>
                <a:sym typeface="Gill Sans"/>
              </a:rPr>
              <a:t>Code: </a:t>
            </a:r>
            <a:r>
              <a:rPr lang="en" sz="1900" u="sng">
                <a:solidFill>
                  <a:srgbClr val="0000FF"/>
                </a:solidFill>
                <a:latin typeface="Gill Sans"/>
                <a:ea typeface="Gill Sans"/>
                <a:cs typeface="Gill Sans"/>
                <a:sym typeface="Gill Sans"/>
                <a:hlinkClick r:id="rId5"/>
              </a:rPr>
              <a:t>https://github.com/hunkim/DeepLearningZeroToAll/</a:t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</p:txBody>
      </p:sp>
      <p:grpSp>
        <p:nvGrpSpPr>
          <p:cNvPr id="213" name="Google Shape;213;p51"/>
          <p:cNvGrpSpPr/>
          <p:nvPr/>
        </p:nvGrpSpPr>
        <p:grpSpPr>
          <a:xfrm>
            <a:off x="-348127" y="87975"/>
            <a:ext cx="2543803" cy="1589522"/>
            <a:chOff x="-928337" y="234600"/>
            <a:chExt cx="6783474" cy="4238725"/>
          </a:xfrm>
        </p:grpSpPr>
        <p:pic>
          <p:nvPicPr>
            <p:cNvPr id="214" name="Google Shape;214;p5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-928337" y="656925"/>
              <a:ext cx="6783474" cy="3816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5" name="Google Shape;215;p51"/>
            <p:cNvSpPr txBox="1"/>
            <p:nvPr/>
          </p:nvSpPr>
          <p:spPr>
            <a:xfrm>
              <a:off x="672550" y="234600"/>
              <a:ext cx="3581700" cy="105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With TF 1.0!</a:t>
              </a:r>
              <a:endParaRPr sz="1800"/>
            </a:p>
          </p:txBody>
        </p:sp>
      </p:grpSp>
      <p:pic>
        <p:nvPicPr>
          <p:cNvPr id="216" name="Google Shape;216;p5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546341" y="4261902"/>
            <a:ext cx="1428750" cy="7750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78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</a:t>
            </a:r>
            <a:endParaRPr/>
          </a:p>
        </p:txBody>
      </p:sp>
      <p:sp>
        <p:nvSpPr>
          <p:cNvPr id="497" name="Google Shape;497;p78"/>
          <p:cNvSpPr txBox="1"/>
          <p:nvPr/>
        </p:nvSpPr>
        <p:spPr>
          <a:xfrm>
            <a:off x="228600" y="1147800"/>
            <a:ext cx="9144000" cy="361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prediction = tf.argmax(outputs, </a:t>
            </a:r>
            <a:r>
              <a:rPr lang="en" sz="16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axis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with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tf.Session() 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as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sess: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sess.run(tf.global_variables_initializer())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 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range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2000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):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l, _ = sess.run([loss, train], </a:t>
            </a:r>
            <a:r>
              <a:rPr lang="en" sz="16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feed_dict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={X: </a:t>
            </a:r>
            <a:r>
              <a:rPr lang="en" sz="1600">
                <a:solidFill>
                  <a:srgbClr val="7F6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x_one_hot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Y: y_data})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result = sess.run(prediction, </a:t>
            </a:r>
            <a:r>
              <a:rPr lang="en" sz="16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feed_dict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={X: </a:t>
            </a:r>
            <a:r>
              <a:rPr lang="en" sz="1600">
                <a:solidFill>
                  <a:srgbClr val="7F6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x_one_hot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(i, </a:t>
            </a:r>
            <a:r>
              <a:rPr b="1" lang="en" sz="16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"loss:"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l, </a:t>
            </a:r>
            <a:r>
              <a:rPr b="1" lang="en" sz="16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"prediction: "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result, </a:t>
            </a:r>
            <a:r>
              <a:rPr b="1" lang="en" sz="16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"true Y: "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y_data)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print char using dic</a:t>
            </a:r>
            <a:endParaRPr sz="16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result_str = [idx2char[c] 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 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np.squeeze(result)]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6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\t</a:t>
            </a:r>
            <a:r>
              <a:rPr b="1" lang="en" sz="16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Prediction str: "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" sz="16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''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.join(result_str))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98" name="Google Shape;498;p78"/>
          <p:cNvSpPr txBox="1"/>
          <p:nvPr/>
        </p:nvSpPr>
        <p:spPr>
          <a:xfrm>
            <a:off x="3302225" y="4676400"/>
            <a:ext cx="6199800" cy="66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https://github.com/hunkim/DeepLearningZeroToAll/blob/master/lab-12-1-hello-rnn.py</a:t>
            </a:r>
            <a:r>
              <a:rPr lang="en" sz="1200">
                <a:solidFill>
                  <a:srgbClr val="808080"/>
                </a:solidFill>
              </a:rPr>
              <a:t> </a:t>
            </a:r>
            <a:endParaRPr sz="12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79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sp>
        <p:nvSpPr>
          <p:cNvPr id="504" name="Google Shape;504;p79"/>
          <p:cNvSpPr txBox="1"/>
          <p:nvPr/>
        </p:nvSpPr>
        <p:spPr>
          <a:xfrm>
            <a:off x="0" y="506150"/>
            <a:ext cx="9144000" cy="253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prediction = tf.argmax(outputs, </a:t>
            </a:r>
            <a:r>
              <a:rPr lang="en" sz="12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axis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with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tf.Session() 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as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sess: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sess.run(tf.global_variables_initializer())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 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range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2000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):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l, _ = sess.run([loss, train], </a:t>
            </a:r>
            <a:r>
              <a:rPr lang="en" sz="12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feed_dict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={X: </a:t>
            </a:r>
            <a:r>
              <a:rPr lang="en" sz="1200">
                <a:solidFill>
                  <a:srgbClr val="7F6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x_one_hot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Y: y_data})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result = sess.run(prediction, </a:t>
            </a:r>
            <a:r>
              <a:rPr lang="en" sz="12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feed_dict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={X: </a:t>
            </a:r>
            <a:r>
              <a:rPr lang="en" sz="1200">
                <a:solidFill>
                  <a:srgbClr val="7F6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x_one_hot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(i, 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"loss:"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l, 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"prediction: "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result, 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"true Y: "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y_data)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print char using dic</a:t>
            </a:r>
            <a:endParaRPr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result_str = [idx2char[c] 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 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np.squeeze(result)]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\t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Prediction str: "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''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.join(result_str))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05" name="Google Shape;505;p79"/>
          <p:cNvSpPr txBox="1"/>
          <p:nvPr/>
        </p:nvSpPr>
        <p:spPr>
          <a:xfrm>
            <a:off x="76200" y="3098000"/>
            <a:ext cx="9006000" cy="18267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 loss: 1.55474 prediction:  [[3 3 3 3 4 4]] true Y:  [[1, 0, 2, 3, 3, 4]] Prediction str:  lllloo</a:t>
            </a:r>
            <a:endParaRPr b="1" sz="1200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 loss: 1.55081 prediction:  [[3 3 3 3 4 4]] true Y:  [[1, 0, 2, 3, 3, 4]] Prediction str:  lllloo</a:t>
            </a:r>
            <a:endParaRPr b="1" sz="1200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 loss: 1.54704 prediction:  [[3 3 3 3 4 4]] true Y:  [[1, 0, 2, 3, 3, 4]] Prediction str:  lllloo</a:t>
            </a:r>
            <a:endParaRPr b="1" sz="1200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 loss: 1.54342 prediction:  [[3 3 3 3 4 4]] true Y:  [[1, 0, 2, 3, 3, 4]] Prediction str:  lllloo</a:t>
            </a:r>
            <a:endParaRPr b="1" sz="1200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...</a:t>
            </a:r>
            <a:endParaRPr b="1" sz="1200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1998 loss: 0.75305 prediction:  [[1 0 2 3 3 4]] true Y:  [[1, 0, 2, 3, 3, 4]] Prediction str:  ihello</a:t>
            </a:r>
            <a:endParaRPr b="1" sz="1200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1999 loss: 0.752973 prediction:  [[1 0 2 3 3 4]] true Y:  [[1, 0, 2, 3, 3, 4]] Prediction str:  </a:t>
            </a:r>
            <a:r>
              <a:rPr b="1" lang="en" sz="18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ihello</a:t>
            </a:r>
            <a:endParaRPr b="1" sz="1800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06" name="Google Shape;506;p79"/>
          <p:cNvSpPr txBox="1"/>
          <p:nvPr/>
        </p:nvSpPr>
        <p:spPr>
          <a:xfrm>
            <a:off x="3302225" y="4676400"/>
            <a:ext cx="6199800" cy="66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https://github.com/hunkim/DeepLearningZeroToAll/blob/master/lab-12-1-hello-rnn.py</a:t>
            </a:r>
            <a:r>
              <a:rPr lang="en" sz="1200">
                <a:solidFill>
                  <a:srgbClr val="808080"/>
                </a:solidFill>
              </a:rPr>
              <a:t> </a:t>
            </a:r>
            <a:endParaRPr sz="12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1" name="Google Shape;511;p80"/>
          <p:cNvPicPr preferRelativeResize="0"/>
          <p:nvPr/>
        </p:nvPicPr>
        <p:blipFill>
          <a:blip r:embed="rId3">
            <a:alphaModFix amt="7000"/>
          </a:blip>
          <a:stretch>
            <a:fillRect/>
          </a:stretch>
        </p:blipFill>
        <p:spPr>
          <a:xfrm>
            <a:off x="0" y="-222190"/>
            <a:ext cx="9144002" cy="3149480"/>
          </a:xfrm>
          <a:prstGeom prst="rect">
            <a:avLst/>
          </a:prstGeom>
          <a:noFill/>
          <a:ln>
            <a:noFill/>
          </a:ln>
        </p:spPr>
      </p:pic>
      <p:sp>
        <p:nvSpPr>
          <p:cNvPr id="512" name="Google Shape;512;p80"/>
          <p:cNvSpPr txBox="1"/>
          <p:nvPr>
            <p:ph type="title"/>
          </p:nvPr>
        </p:nvSpPr>
        <p:spPr>
          <a:xfrm>
            <a:off x="1812726" y="853400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4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Lab 12-</a:t>
            </a:r>
            <a:r>
              <a:rPr lang="en"/>
              <a:t>3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2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RNN with long </a:t>
            </a:r>
            <a:r>
              <a:rPr lang="en" sz="2700"/>
              <a:t>sequences</a:t>
            </a:r>
            <a:endParaRPr/>
          </a:p>
        </p:txBody>
      </p:sp>
      <p:sp>
        <p:nvSpPr>
          <p:cNvPr id="513" name="Google Shape;513;p80"/>
          <p:cNvSpPr txBox="1"/>
          <p:nvPr/>
        </p:nvSpPr>
        <p:spPr>
          <a:xfrm>
            <a:off x="1279125" y="3208031"/>
            <a:ext cx="65859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Gill Sans"/>
                <a:ea typeface="Gill Sans"/>
                <a:cs typeface="Gill Sans"/>
                <a:sym typeface="Gill Sans"/>
              </a:rPr>
              <a:t>Sung Kim &lt;</a:t>
            </a:r>
            <a:r>
              <a:rPr lang="en" sz="1900" u="sng">
                <a:solidFill>
                  <a:srgbClr val="0000FF"/>
                </a:solidFill>
                <a:latin typeface="Gill Sans"/>
                <a:ea typeface="Gill Sans"/>
                <a:cs typeface="Gill Sans"/>
                <a:sym typeface="Gill Sans"/>
                <a:hlinkClick r:id="rId4"/>
              </a:rPr>
              <a:t>hunkim+ml@gmail.com</a:t>
            </a:r>
            <a:r>
              <a:rPr lang="en" sz="1900">
                <a:latin typeface="Gill Sans"/>
                <a:ea typeface="Gill Sans"/>
                <a:cs typeface="Gill Sans"/>
                <a:sym typeface="Gill Sans"/>
              </a:rPr>
              <a:t>&gt;</a:t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Gill Sans"/>
                <a:ea typeface="Gill Sans"/>
                <a:cs typeface="Gill Sans"/>
                <a:sym typeface="Gill Sans"/>
              </a:rPr>
              <a:t>Code: </a:t>
            </a:r>
            <a:r>
              <a:rPr lang="en" sz="1900" u="sng">
                <a:solidFill>
                  <a:srgbClr val="0000FF"/>
                </a:solidFill>
                <a:latin typeface="Gill Sans"/>
                <a:ea typeface="Gill Sans"/>
                <a:cs typeface="Gill Sans"/>
                <a:sym typeface="Gill Sans"/>
                <a:hlinkClick r:id="rId5"/>
              </a:rPr>
              <a:t>https://github.com/hunkim/DeepLearningZeroToAll/</a:t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</p:txBody>
      </p:sp>
      <p:grpSp>
        <p:nvGrpSpPr>
          <p:cNvPr id="514" name="Google Shape;514;p80"/>
          <p:cNvGrpSpPr/>
          <p:nvPr/>
        </p:nvGrpSpPr>
        <p:grpSpPr>
          <a:xfrm>
            <a:off x="-348127" y="87975"/>
            <a:ext cx="2543803" cy="1589522"/>
            <a:chOff x="-928337" y="234600"/>
            <a:chExt cx="6783474" cy="4238725"/>
          </a:xfrm>
        </p:grpSpPr>
        <p:pic>
          <p:nvPicPr>
            <p:cNvPr id="515" name="Google Shape;515;p8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-928337" y="656925"/>
              <a:ext cx="6783474" cy="3816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16" name="Google Shape;516;p80"/>
            <p:cNvSpPr txBox="1"/>
            <p:nvPr/>
          </p:nvSpPr>
          <p:spPr>
            <a:xfrm>
              <a:off x="672550" y="234600"/>
              <a:ext cx="3581700" cy="105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With TF 1.0!</a:t>
              </a:r>
              <a:endParaRPr sz="1800"/>
            </a:p>
          </p:txBody>
        </p:sp>
      </p:grpSp>
      <p:pic>
        <p:nvPicPr>
          <p:cNvPr id="517" name="Google Shape;517;p8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546341" y="4261902"/>
            <a:ext cx="1428750" cy="7750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81"/>
          <p:cNvSpPr txBox="1"/>
          <p:nvPr>
            <p:ph type="title"/>
          </p:nvPr>
        </p:nvSpPr>
        <p:spPr>
          <a:xfrm>
            <a:off x="225375" y="133950"/>
            <a:ext cx="88131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u="sng">
                <a:solidFill>
                  <a:schemeClr val="hlink"/>
                </a:solidFill>
                <a:hlinkClick r:id="rId3"/>
              </a:rPr>
              <a:t>https://github.com/hunkim/DeepLearningZeroToAll/</a:t>
            </a:r>
            <a:r>
              <a:rPr lang="en" sz="3000"/>
              <a:t> </a:t>
            </a:r>
            <a:endParaRPr sz="3000"/>
          </a:p>
        </p:txBody>
      </p:sp>
      <p:pic>
        <p:nvPicPr>
          <p:cNvPr id="523" name="Google Shape;523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600" y="1724550"/>
            <a:ext cx="4194500" cy="25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4" name="Google Shape;524;p8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58725" y="1731250"/>
            <a:ext cx="4415503" cy="26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5" name="Google Shape;525;p8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1238" y="2080775"/>
            <a:ext cx="4109214" cy="25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8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58725" y="2080775"/>
            <a:ext cx="4420023" cy="283848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p8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28600" y="2489475"/>
            <a:ext cx="4186237" cy="25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8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483975" y="2489475"/>
            <a:ext cx="4420030" cy="25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9" name="Google Shape;529;p8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28600" y="2821975"/>
            <a:ext cx="4194500" cy="253044"/>
          </a:xfrm>
          <a:prstGeom prst="rect">
            <a:avLst/>
          </a:prstGeom>
          <a:noFill/>
          <a:ln>
            <a:noFill/>
          </a:ln>
        </p:spPr>
      </p:pic>
      <p:pic>
        <p:nvPicPr>
          <p:cNvPr id="530" name="Google Shape;530;p8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458725" y="2783825"/>
            <a:ext cx="4420025" cy="26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1" name="Google Shape;531;p81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95050" y="3101997"/>
            <a:ext cx="4274574" cy="279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532" name="Google Shape;532;p81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4469625" y="3097100"/>
            <a:ext cx="4498360" cy="27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3" name="Google Shape;533;p81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228600" y="1721700"/>
            <a:ext cx="2078579" cy="27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4" name="Google Shape;534;p81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6729650" y="3086625"/>
            <a:ext cx="2144587" cy="27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2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Manual d</a:t>
            </a:r>
            <a:r>
              <a:rPr lang="en"/>
              <a:t>ata creation</a:t>
            </a:r>
            <a:endParaRPr/>
          </a:p>
        </p:txBody>
      </p:sp>
      <p:sp>
        <p:nvSpPr>
          <p:cNvPr id="540" name="Google Shape;540;p82"/>
          <p:cNvSpPr txBox="1"/>
          <p:nvPr/>
        </p:nvSpPr>
        <p:spPr>
          <a:xfrm>
            <a:off x="1592000" y="1127150"/>
            <a:ext cx="6043500" cy="360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idx2char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[</a:t>
            </a:r>
            <a:r>
              <a:rPr b="1" lang="en" sz="18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'h'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" sz="18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'i'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" sz="18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'e'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" sz="18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'l'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" sz="18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'o'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x_data = [[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]]    </a:t>
            </a:r>
            <a:r>
              <a:rPr i="1" lang="en" sz="1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hihell</a:t>
            </a:r>
            <a:endParaRPr i="1" sz="18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x_one_hot = [[[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h 0</a:t>
            </a:r>
            <a:endParaRPr i="1" sz="18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 1</a:t>
            </a:r>
            <a:endParaRPr i="1" sz="18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h 0</a:t>
            </a:r>
            <a:endParaRPr i="1" sz="18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e 2</a:t>
            </a:r>
            <a:endParaRPr i="1" sz="18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 3</a:t>
            </a:r>
            <a:endParaRPr i="1" sz="18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]]]  </a:t>
            </a:r>
            <a:r>
              <a:rPr i="1" lang="en" sz="1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 3</a:t>
            </a:r>
            <a:endParaRPr i="1" sz="18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y_data = [[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]]    </a:t>
            </a:r>
            <a:r>
              <a:rPr i="1" lang="en" sz="1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ihello</a:t>
            </a:r>
            <a:endParaRPr i="1" sz="18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41" name="Google Shape;541;p82"/>
          <p:cNvSpPr txBox="1"/>
          <p:nvPr/>
        </p:nvSpPr>
        <p:spPr>
          <a:xfrm>
            <a:off x="3302225" y="4676400"/>
            <a:ext cx="6199800" cy="66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https://github.com/hunkim/DeepLearningZeroToAll/blob/master/lab-12-1-hello-rnn.py</a:t>
            </a:r>
            <a:r>
              <a:rPr lang="en" sz="1200">
                <a:solidFill>
                  <a:srgbClr val="808080"/>
                </a:solidFill>
              </a:rPr>
              <a:t> </a:t>
            </a:r>
            <a:endParaRPr sz="12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83"/>
          <p:cNvSpPr txBox="1"/>
          <p:nvPr>
            <p:ph type="title"/>
          </p:nvPr>
        </p:nvSpPr>
        <p:spPr>
          <a:xfrm>
            <a:off x="3816075" y="133950"/>
            <a:ext cx="5336100" cy="10860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Better</a:t>
            </a:r>
            <a:r>
              <a:rPr lang="en"/>
              <a:t> data creation</a:t>
            </a:r>
            <a:endParaRPr/>
          </a:p>
        </p:txBody>
      </p:sp>
      <p:sp>
        <p:nvSpPr>
          <p:cNvPr id="547" name="Google Shape;547;p83"/>
          <p:cNvSpPr txBox="1"/>
          <p:nvPr/>
        </p:nvSpPr>
        <p:spPr>
          <a:xfrm>
            <a:off x="344075" y="1028700"/>
            <a:ext cx="8634600" cy="360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sample = </a:t>
            </a: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 if you want you"</a:t>
            </a:r>
            <a:endParaRPr b="1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idx2char = </a:t>
            </a:r>
            <a:r>
              <a:rPr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list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set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(sample))  </a:t>
            </a:r>
            <a:r>
              <a:rPr i="1" lang="en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index -&gt; char</a:t>
            </a:r>
            <a:endParaRPr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char2idx = {c: i </a:t>
            </a:r>
            <a:r>
              <a:rPr b="1"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i, c </a:t>
            </a:r>
            <a:r>
              <a:rPr b="1"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enumerate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(idx2char)}  </a:t>
            </a:r>
            <a:r>
              <a:rPr i="1" lang="en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char -&gt; idx</a:t>
            </a:r>
            <a:endParaRPr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sample_idx = [char2idx[c] </a:t>
            </a:r>
            <a:r>
              <a:rPr b="1"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 </a:t>
            </a:r>
            <a:r>
              <a:rPr b="1"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sample]  </a:t>
            </a:r>
            <a:r>
              <a:rPr i="1" lang="en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char to index</a:t>
            </a:r>
            <a:endParaRPr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x_data = [sample_idx[:-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]]  </a:t>
            </a:r>
            <a:r>
              <a:rPr i="1" lang="en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X data sample (0 ~ n-1) hello: hell</a:t>
            </a:r>
            <a:endParaRPr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y_data = [sample_idx[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:]]   </a:t>
            </a:r>
            <a:r>
              <a:rPr i="1" lang="en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Y label sample (1 ~ n)  hello: ello</a:t>
            </a:r>
            <a:endParaRPr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 = tf.placeholder(tf.int32, [</a:t>
            </a:r>
            <a:r>
              <a:rPr b="1"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None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sequence_length])  </a:t>
            </a:r>
            <a:r>
              <a:rPr i="1" lang="en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X data</a:t>
            </a:r>
            <a:endParaRPr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 = tf.placeholder(tf.int32, [</a:t>
            </a:r>
            <a:r>
              <a:rPr b="1"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None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sequence_length])  </a:t>
            </a:r>
            <a:r>
              <a:rPr lang="en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Y label</a:t>
            </a:r>
            <a:endParaRPr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X_one_hot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b="1" lang="en" sz="1600">
                <a:solidFill>
                  <a:srgbClr val="7F6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tf.one_hot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(X, num_classes)  </a:t>
            </a:r>
            <a:r>
              <a:rPr i="1"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one hot: 1 -&gt; 0 1 0 0 0 0 0 0 0 0</a:t>
            </a:r>
            <a:endParaRPr sz="1800">
              <a:solidFill>
                <a:schemeClr val="dk1"/>
              </a:solidFill>
              <a:highlight>
                <a:srgbClr val="FFE4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48" name="Google Shape;548;p83"/>
          <p:cNvSpPr txBox="1"/>
          <p:nvPr/>
        </p:nvSpPr>
        <p:spPr>
          <a:xfrm>
            <a:off x="3063200" y="4890000"/>
            <a:ext cx="61998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https://github.com/hunkim/DeepLearningZeroToAll/blob/master/lab-12-2-char-seq-rnn.py</a:t>
            </a:r>
            <a:r>
              <a:rPr lang="en" sz="1200">
                <a:solidFill>
                  <a:schemeClr val="dk1"/>
                </a:solidFill>
              </a:rPr>
              <a:t> </a:t>
            </a:r>
            <a:endParaRPr sz="120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84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Hyper parameters</a:t>
            </a:r>
            <a:endParaRPr/>
          </a:p>
        </p:txBody>
      </p:sp>
      <p:sp>
        <p:nvSpPr>
          <p:cNvPr id="554" name="Google Shape;554;p84"/>
          <p:cNvSpPr txBox="1"/>
          <p:nvPr/>
        </p:nvSpPr>
        <p:spPr>
          <a:xfrm>
            <a:off x="413725" y="1419750"/>
            <a:ext cx="84645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sample = </a:t>
            </a:r>
            <a:r>
              <a:rPr b="1" lang="en" sz="16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 if you want you"</a:t>
            </a:r>
            <a:endParaRPr b="1" sz="1600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idx2char = </a:t>
            </a:r>
            <a:r>
              <a:rPr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list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set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(sample))  </a:t>
            </a:r>
            <a:r>
              <a:rPr i="1"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index -&gt; char</a:t>
            </a:r>
            <a:endParaRPr i="1" sz="16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char2idx = {c: i 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i, c 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enumerate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(idx2char)}  </a:t>
            </a:r>
            <a:r>
              <a:rPr i="1"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char -&gt; idx</a:t>
            </a:r>
            <a:endParaRPr i="1" sz="16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6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hyper parameters</a:t>
            </a:r>
            <a:endParaRPr i="1" sz="16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dic_size = </a:t>
            </a:r>
            <a:r>
              <a:rPr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(char2idx)  </a:t>
            </a:r>
            <a:r>
              <a:rPr i="1"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RNN input size (one hot size)</a:t>
            </a:r>
            <a:endParaRPr i="1" sz="16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rnn_hidden_size = </a:t>
            </a:r>
            <a:r>
              <a:rPr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(char2idx) </a:t>
            </a:r>
            <a:r>
              <a:rPr i="1"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i="1"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RNN output size</a:t>
            </a:r>
            <a:endParaRPr i="1" sz="16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num_classes = </a:t>
            </a:r>
            <a:r>
              <a:rPr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(char2idx)  </a:t>
            </a:r>
            <a:r>
              <a:rPr i="1"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final output size (RNN or softmax, etc.)</a:t>
            </a:r>
            <a:endParaRPr i="1" sz="16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batch_size =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  </a:t>
            </a:r>
            <a:r>
              <a:rPr i="1"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one sample data, one batch</a:t>
            </a:r>
            <a:endParaRPr i="1" sz="16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sequence_length = </a:t>
            </a:r>
            <a:r>
              <a:rPr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(sample) -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  </a:t>
            </a:r>
            <a:r>
              <a:rPr i="1"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number of lstm unfolding (unit #)</a:t>
            </a:r>
            <a:endParaRPr i="1" sz="16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85"/>
          <p:cNvSpPr txBox="1"/>
          <p:nvPr>
            <p:ph type="title"/>
          </p:nvPr>
        </p:nvSpPr>
        <p:spPr>
          <a:xfrm>
            <a:off x="-8188" y="-170855"/>
            <a:ext cx="9160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LSTM and Loss</a:t>
            </a:r>
            <a:endParaRPr/>
          </a:p>
        </p:txBody>
      </p:sp>
      <p:sp>
        <p:nvSpPr>
          <p:cNvPr id="560" name="Google Shape;560;p85"/>
          <p:cNvSpPr txBox="1"/>
          <p:nvPr/>
        </p:nvSpPr>
        <p:spPr>
          <a:xfrm>
            <a:off x="76200" y="838625"/>
            <a:ext cx="9144000" cy="407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 = tf.placeholder(tf.int32, [</a:t>
            </a:r>
            <a:r>
              <a:rPr b="1"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None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sequence_length])  </a:t>
            </a:r>
            <a:r>
              <a:rPr i="1" lang="en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X data</a:t>
            </a:r>
            <a:endParaRPr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 = tf.placeholder(tf.int32, [</a:t>
            </a:r>
            <a:r>
              <a:rPr b="1"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None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sequence_length])  </a:t>
            </a:r>
            <a:r>
              <a:rPr i="1" lang="en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Y label</a:t>
            </a:r>
            <a:endParaRPr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49149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7F6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b="1" lang="en" sz="1800">
                <a:solidFill>
                  <a:srgbClr val="7F6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_one_hot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tf.one_hot(X, num_classes)  </a:t>
            </a:r>
            <a:r>
              <a:rPr i="1" lang="en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one hot: 1 -&gt; 0 1 0 0 0 0 0 0 0 0</a:t>
            </a:r>
            <a:endParaRPr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cell = tf.contrib.rnn.BasicLSTMCell(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num_units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=rnn_hidden_size,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state_is_tuple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initial_state = cell.zero_state(batch_size, tf.float32)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outputs, _states = tf.nn.dynamic_rnn(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cell, </a:t>
            </a:r>
            <a:r>
              <a:rPr b="1" lang="en" sz="1800">
                <a:solidFill>
                  <a:srgbClr val="7F6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b="1" lang="en" sz="1800">
                <a:solidFill>
                  <a:srgbClr val="7F6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_one_hot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initial_state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=initial_state,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dtype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=tf.float32)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weights = tf.ones([batch_size, sequence_length])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sequence_loss = tf.contrib.seq2seq.sequence_loss(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logits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=outputs,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targets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=Y,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weights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=weights)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loss = tf.reduce_mean(sequence_loss)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train = tf.train.GradientDescentOptimizer(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learning_rate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).minimize(loss)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prediction = tf.argmax(outputs,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axis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61" name="Google Shape;561;p85"/>
          <p:cNvSpPr txBox="1"/>
          <p:nvPr/>
        </p:nvSpPr>
        <p:spPr>
          <a:xfrm>
            <a:off x="3063200" y="4890000"/>
            <a:ext cx="61998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https://github.com/hunkim/DeepLearningZeroToAll/blob/master/lab-12-2-char-seq-rnn.py</a:t>
            </a:r>
            <a:r>
              <a:rPr lang="en" sz="1200">
                <a:solidFill>
                  <a:schemeClr val="dk1"/>
                </a:solidFill>
              </a:rPr>
              <a:t> </a:t>
            </a:r>
            <a:endParaRPr sz="120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86"/>
          <p:cNvSpPr txBox="1"/>
          <p:nvPr>
            <p:ph type="title"/>
          </p:nvPr>
        </p:nvSpPr>
        <p:spPr>
          <a:xfrm>
            <a:off x="-8188" y="-170855"/>
            <a:ext cx="9160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 and Results</a:t>
            </a:r>
            <a:endParaRPr/>
          </a:p>
        </p:txBody>
      </p:sp>
      <p:sp>
        <p:nvSpPr>
          <p:cNvPr id="567" name="Google Shape;567;p86"/>
          <p:cNvSpPr txBox="1"/>
          <p:nvPr/>
        </p:nvSpPr>
        <p:spPr>
          <a:xfrm>
            <a:off x="1042650" y="809275"/>
            <a:ext cx="8101500" cy="252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with 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tf.Session() </a:t>
            </a:r>
            <a:r>
              <a:rPr b="1"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as 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sess: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sess.run(tf.global_variables_initializer())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 </a:t>
            </a:r>
            <a:r>
              <a:rPr b="1"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range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3000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):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l, _ = sess.run([loss, train],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feed_dict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={X: x_data, Y: y_data})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result = sess.run(prediction,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feed_dict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={X: x_data})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i="1" lang="en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print char using dic</a:t>
            </a:r>
            <a:endParaRPr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result_str = [idx2char[c] </a:t>
            </a:r>
            <a:r>
              <a:rPr b="1"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 </a:t>
            </a:r>
            <a:r>
              <a:rPr b="1"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np.squeeze(result)]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(i, </a:t>
            </a: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"loss:"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l, </a:t>
            </a: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"Prediction:"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''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.join(result_str))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68" name="Google Shape;568;p86"/>
          <p:cNvSpPr txBox="1"/>
          <p:nvPr/>
        </p:nvSpPr>
        <p:spPr>
          <a:xfrm>
            <a:off x="2246900" y="3346975"/>
            <a:ext cx="4650300" cy="14883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</a:rPr>
              <a:t>0 loss: 2.29895 Prediction: nnuffuunnuuuyuy</a:t>
            </a:r>
            <a:endParaRPr b="1">
              <a:solidFill>
                <a:srgbClr val="008080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</a:rPr>
              <a:t>1 loss: 2.29675 Prediction: nnuffuunnuuuyuy</a:t>
            </a:r>
            <a:endParaRPr b="1">
              <a:solidFill>
                <a:srgbClr val="008080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</a:rPr>
              <a:t>...</a:t>
            </a:r>
            <a:endParaRPr b="1">
              <a:solidFill>
                <a:srgbClr val="008080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008080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</a:rPr>
              <a:t>1418 loss: 1.37351 Prediction: if you want you</a:t>
            </a:r>
            <a:endParaRPr b="1">
              <a:solidFill>
                <a:srgbClr val="008080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</a:rPr>
              <a:t>1419 loss: 1.37331 Prediction: if you want you</a:t>
            </a:r>
            <a:endParaRPr b="1">
              <a:solidFill>
                <a:srgbClr val="008080"/>
              </a:solidFill>
              <a:highlight>
                <a:srgbClr val="FFFFFF"/>
              </a:highlight>
            </a:endParaRPr>
          </a:p>
        </p:txBody>
      </p:sp>
      <p:sp>
        <p:nvSpPr>
          <p:cNvPr id="569" name="Google Shape;569;p86"/>
          <p:cNvSpPr txBox="1"/>
          <p:nvPr/>
        </p:nvSpPr>
        <p:spPr>
          <a:xfrm>
            <a:off x="3063200" y="4890000"/>
            <a:ext cx="61998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https://github.com/hunkim/DeepLearningZeroToAll/blob/master/lab-12-2-char-seq-rnn.py</a:t>
            </a:r>
            <a:r>
              <a:rPr lang="en" sz="1200">
                <a:solidFill>
                  <a:schemeClr val="dk1"/>
                </a:solidFill>
              </a:rPr>
              <a:t> </a:t>
            </a:r>
            <a:endParaRPr sz="120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87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Really long sentence?</a:t>
            </a:r>
            <a:endParaRPr/>
          </a:p>
        </p:txBody>
      </p:sp>
      <p:sp>
        <p:nvSpPr>
          <p:cNvPr id="575" name="Google Shape;575;p87"/>
          <p:cNvSpPr txBox="1"/>
          <p:nvPr/>
        </p:nvSpPr>
        <p:spPr>
          <a:xfrm>
            <a:off x="84200" y="1285875"/>
            <a:ext cx="906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sentence = (</a:t>
            </a:r>
            <a:r>
              <a:rPr b="1" lang="en" sz="16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"if you want to build a ship, don't drum up people together to "</a:t>
            </a:r>
            <a:endParaRPr b="1" sz="1600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"collect wood and don't assign them tasks and work, but rather "</a:t>
            </a:r>
            <a:endParaRPr b="1" sz="1600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"teach them to long for the endless immensity of the sea."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76" name="Google Shape;576;p87"/>
          <p:cNvSpPr txBox="1"/>
          <p:nvPr/>
        </p:nvSpPr>
        <p:spPr>
          <a:xfrm>
            <a:off x="2979250" y="4890000"/>
            <a:ext cx="65124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https://github.com/hunkim/DeepLearningZeroToAll/blob/master/lab-12-4-rnn_long_char.py</a:t>
            </a:r>
            <a:r>
              <a:rPr lang="en" sz="1200">
                <a:solidFill>
                  <a:schemeClr val="dk1"/>
                </a:solidFill>
              </a:rPr>
              <a:t> </a:t>
            </a:r>
            <a:endParaRPr sz="12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52"/>
          <p:cNvSpPr txBox="1"/>
          <p:nvPr>
            <p:ph type="title"/>
          </p:nvPr>
        </p:nvSpPr>
        <p:spPr>
          <a:xfrm>
            <a:off x="225375" y="133950"/>
            <a:ext cx="88131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u="sng">
                <a:solidFill>
                  <a:schemeClr val="hlink"/>
                </a:solidFill>
                <a:hlinkClick r:id="rId3"/>
              </a:rPr>
              <a:t>https://github.com/hunkim/DeepLearningZeroToAll/</a:t>
            </a:r>
            <a:r>
              <a:rPr lang="en" sz="3000"/>
              <a:t> </a:t>
            </a:r>
            <a:endParaRPr sz="3000"/>
          </a:p>
        </p:txBody>
      </p:sp>
      <p:pic>
        <p:nvPicPr>
          <p:cNvPr id="222" name="Google Shape;222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600" y="1724550"/>
            <a:ext cx="4194500" cy="25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58725" y="1731250"/>
            <a:ext cx="4415503" cy="26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5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1238" y="2080775"/>
            <a:ext cx="4109214" cy="25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5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58725" y="2080775"/>
            <a:ext cx="4420023" cy="2838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5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28600" y="2489475"/>
            <a:ext cx="4186237" cy="25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5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483975" y="2489475"/>
            <a:ext cx="4420030" cy="25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5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28600" y="2821975"/>
            <a:ext cx="4194500" cy="2530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5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458725" y="2783825"/>
            <a:ext cx="4420025" cy="26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52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95050" y="3101997"/>
            <a:ext cx="4274574" cy="279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52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4469625" y="3097100"/>
            <a:ext cx="4498360" cy="27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52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228600" y="1721700"/>
            <a:ext cx="2078579" cy="27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52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6729650" y="3086625"/>
            <a:ext cx="2144587" cy="27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88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Really long sentence?</a:t>
            </a:r>
            <a:endParaRPr/>
          </a:p>
        </p:txBody>
      </p:sp>
      <p:sp>
        <p:nvSpPr>
          <p:cNvPr id="582" name="Google Shape;582;p88"/>
          <p:cNvSpPr txBox="1"/>
          <p:nvPr/>
        </p:nvSpPr>
        <p:spPr>
          <a:xfrm>
            <a:off x="84200" y="1285875"/>
            <a:ext cx="906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sentence = (</a:t>
            </a:r>
            <a:r>
              <a:rPr b="1" lang="en" sz="16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"if you want to build a ship, don't drum up people together to "</a:t>
            </a:r>
            <a:endParaRPr b="1" sz="1600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"collect wood and don't assign them tasks and work, but rather "</a:t>
            </a:r>
            <a:endParaRPr b="1" sz="1600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"teach them to long for the endless immensity of the sea."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83" name="Google Shape;583;p88"/>
          <p:cNvSpPr txBox="1"/>
          <p:nvPr/>
        </p:nvSpPr>
        <p:spPr>
          <a:xfrm>
            <a:off x="3264000" y="2571675"/>
            <a:ext cx="2616000" cy="23259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solidFill>
                  <a:schemeClr val="dk1"/>
                </a:solidFill>
              </a:rPr>
              <a:t># training dataset</a:t>
            </a:r>
            <a:endParaRPr i="1"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0 if you wan -&gt; f you want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1 f you want -&gt;  you want 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2  you want  -&gt; you want t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3 you want t -&gt; ou want to</a:t>
            </a:r>
            <a:endParaRPr sz="16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…</a:t>
            </a:r>
            <a:endParaRPr sz="16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168  of the se -&gt; of the sea</a:t>
            </a:r>
            <a:endParaRPr sz="16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169 of the sea -&gt; f the sea.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584" name="Google Shape;584;p88"/>
          <p:cNvSpPr txBox="1"/>
          <p:nvPr/>
        </p:nvSpPr>
        <p:spPr>
          <a:xfrm>
            <a:off x="2979250" y="4890000"/>
            <a:ext cx="65124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https://github.com/hunkim/DeepLearningZeroToAll/blob/master/lab-12-4-rnn_long_char.py</a:t>
            </a:r>
            <a:r>
              <a:rPr lang="en" sz="1200">
                <a:solidFill>
                  <a:schemeClr val="dk1"/>
                </a:solidFill>
              </a:rPr>
              <a:t> </a:t>
            </a:r>
            <a:endParaRPr sz="120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89"/>
          <p:cNvSpPr txBox="1"/>
          <p:nvPr>
            <p:ph type="title"/>
          </p:nvPr>
        </p:nvSpPr>
        <p:spPr>
          <a:xfrm>
            <a:off x="6496477" y="89225"/>
            <a:ext cx="26556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Making dataset</a:t>
            </a:r>
            <a:endParaRPr/>
          </a:p>
        </p:txBody>
      </p:sp>
      <p:sp>
        <p:nvSpPr>
          <p:cNvPr id="590" name="Google Shape;590;p89"/>
          <p:cNvSpPr txBox="1"/>
          <p:nvPr/>
        </p:nvSpPr>
        <p:spPr>
          <a:xfrm>
            <a:off x="84200" y="106200"/>
            <a:ext cx="6289200" cy="493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char_set = </a:t>
            </a:r>
            <a:r>
              <a:rPr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list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set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(sentence))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char_dic = {w: i 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i, w 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enumerate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(char_set)}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6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dataX = []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dataY = []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 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range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(sentence) - seq_length):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x_str = sentence[i:i + seq_length]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y_str = sentence[i +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i + seq_length +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(i, x_str, </a:t>
            </a:r>
            <a:r>
              <a:rPr b="1" lang="en" sz="16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'-&gt;'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y_str)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51054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x = [char_dic[c] 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 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x_str]  </a:t>
            </a:r>
            <a:r>
              <a:rPr i="1"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x str to index</a:t>
            </a:r>
            <a:endParaRPr i="1" sz="16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 = [char_dic[c] 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 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y_str]  </a:t>
            </a:r>
            <a:r>
              <a:rPr i="1"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y str to index</a:t>
            </a:r>
            <a:endParaRPr i="1" sz="16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6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dataX.append(x)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dataY.append(y)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91" name="Google Shape;591;p89"/>
          <p:cNvSpPr txBox="1"/>
          <p:nvPr/>
        </p:nvSpPr>
        <p:spPr>
          <a:xfrm>
            <a:off x="6373400" y="1721875"/>
            <a:ext cx="2616000" cy="23259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solidFill>
                  <a:schemeClr val="dk1"/>
                </a:solidFill>
              </a:rPr>
              <a:t># training dataset</a:t>
            </a:r>
            <a:endParaRPr i="1"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0 if you wan -&gt; f you want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1 f you want -&gt;  you want 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2  you want  -&gt; you want t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3 you want t -&gt; ou want to</a:t>
            </a:r>
            <a:endParaRPr sz="16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…</a:t>
            </a:r>
            <a:endParaRPr sz="16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168  of the se -&gt; of the sea</a:t>
            </a:r>
            <a:endParaRPr sz="16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169 of the sea -&gt; f the sea.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592" name="Google Shape;592;p89"/>
          <p:cNvSpPr txBox="1"/>
          <p:nvPr/>
        </p:nvSpPr>
        <p:spPr>
          <a:xfrm>
            <a:off x="2979250" y="4890000"/>
            <a:ext cx="65124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https://github.com/hunkim/DeepLearningZeroToAll/blob/master/lab-12-4-rnn_long_char.py</a:t>
            </a:r>
            <a:r>
              <a:rPr lang="en" sz="1200">
                <a:solidFill>
                  <a:schemeClr val="dk1"/>
                </a:solidFill>
              </a:rPr>
              <a:t> </a:t>
            </a:r>
            <a:endParaRPr sz="120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90"/>
          <p:cNvSpPr txBox="1"/>
          <p:nvPr>
            <p:ph type="title"/>
          </p:nvPr>
        </p:nvSpPr>
        <p:spPr>
          <a:xfrm>
            <a:off x="2651557" y="78050"/>
            <a:ext cx="38409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RNN parameters</a:t>
            </a:r>
            <a:endParaRPr/>
          </a:p>
        </p:txBody>
      </p:sp>
      <p:sp>
        <p:nvSpPr>
          <p:cNvPr id="598" name="Google Shape;598;p90"/>
          <p:cNvSpPr txBox="1"/>
          <p:nvPr/>
        </p:nvSpPr>
        <p:spPr>
          <a:xfrm>
            <a:off x="84200" y="1427100"/>
            <a:ext cx="6289200" cy="295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char_set = </a:t>
            </a:r>
            <a:r>
              <a:rPr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list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set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(sentence))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char_dic = {w: i 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i, w 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enumerate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(char_set)}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data_dim = </a:t>
            </a:r>
            <a:r>
              <a:rPr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(char_set)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hidden_size = </a:t>
            </a:r>
            <a:r>
              <a:rPr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(char_set)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num_classes = </a:t>
            </a:r>
            <a:r>
              <a:rPr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(char_set)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seq_length =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  </a:t>
            </a:r>
            <a:r>
              <a:rPr i="1"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Any arbitrary number</a:t>
            </a:r>
            <a:endParaRPr i="1" sz="16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6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batch_size = </a:t>
            </a:r>
            <a:r>
              <a:rPr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(dataX)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6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99" name="Google Shape;599;p90"/>
          <p:cNvSpPr txBox="1"/>
          <p:nvPr/>
        </p:nvSpPr>
        <p:spPr>
          <a:xfrm>
            <a:off x="6373400" y="1721875"/>
            <a:ext cx="2616000" cy="23259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solidFill>
                  <a:schemeClr val="dk1"/>
                </a:solidFill>
              </a:rPr>
              <a:t># training dataset</a:t>
            </a:r>
            <a:endParaRPr i="1"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0 if you wan -&gt; f you want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1 f you want -&gt;  you want 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2  you want  -&gt; you want t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3 you want t -&gt; ou want to</a:t>
            </a:r>
            <a:endParaRPr sz="16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…</a:t>
            </a:r>
            <a:endParaRPr sz="16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168  of the se -&gt; of the sea</a:t>
            </a:r>
            <a:endParaRPr sz="16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169 of the sea -&gt; f the sea.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600" name="Google Shape;600;p90"/>
          <p:cNvSpPr txBox="1"/>
          <p:nvPr/>
        </p:nvSpPr>
        <p:spPr>
          <a:xfrm>
            <a:off x="2979250" y="4890000"/>
            <a:ext cx="65124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https://github.com/hunkim/DeepLearningZeroToAll/blob/master/lab-12-4-rnn_long_char.py</a:t>
            </a:r>
            <a:r>
              <a:rPr lang="en" sz="1200">
                <a:solidFill>
                  <a:schemeClr val="dk1"/>
                </a:solidFill>
              </a:rPr>
              <a:t> </a:t>
            </a:r>
            <a:endParaRPr sz="120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91"/>
          <p:cNvSpPr txBox="1"/>
          <p:nvPr>
            <p:ph type="title"/>
          </p:nvPr>
        </p:nvSpPr>
        <p:spPr>
          <a:xfrm>
            <a:off x="-8188" y="-170855"/>
            <a:ext cx="9160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LSTM and Loss</a:t>
            </a:r>
            <a:endParaRPr/>
          </a:p>
        </p:txBody>
      </p:sp>
      <p:sp>
        <p:nvSpPr>
          <p:cNvPr id="606" name="Google Shape;606;p91"/>
          <p:cNvSpPr txBox="1"/>
          <p:nvPr/>
        </p:nvSpPr>
        <p:spPr>
          <a:xfrm>
            <a:off x="76200" y="838625"/>
            <a:ext cx="9144000" cy="407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 = tf.placeholder(tf.int32, [</a:t>
            </a:r>
            <a:r>
              <a:rPr b="1"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None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sequence_length])  </a:t>
            </a:r>
            <a:r>
              <a:rPr i="1" lang="en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X data</a:t>
            </a:r>
            <a:endParaRPr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 = tf.placeholder(tf.int32, [</a:t>
            </a:r>
            <a:r>
              <a:rPr b="1"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None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sequence_length])  </a:t>
            </a:r>
            <a:r>
              <a:rPr i="1" lang="en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Y label</a:t>
            </a:r>
            <a:endParaRPr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49149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7F6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X_one_hot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tf.one_hot(X, num_classes)  </a:t>
            </a:r>
            <a:r>
              <a:rPr i="1" lang="en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one hot: 1 -&gt; 0 1 0 0 0 0 0 0 0 0</a:t>
            </a:r>
            <a:endParaRPr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cell = tf.contrib.rnn.BasicLSTMCell(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num_units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=rnn_hidden_size,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state_is_tuple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initial_state = cell.zero_state(batch_size, tf.float32)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outputs, _states = tf.nn.dynamic_rnn(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cell, </a:t>
            </a:r>
            <a:r>
              <a:rPr b="1" lang="en" sz="1800">
                <a:solidFill>
                  <a:srgbClr val="7F6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X_one_hot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initial_state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=initial_state,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dtype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=tf.float32)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weights = tf.ones([batch_size, sequence_length])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sequence_loss = tf.contrib.seq2seq.sequence_loss(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logits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=outputs,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targets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=Y,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weights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=weights)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loss = tf.reduce_mean(sequence_loss)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train = tf.train.GradientDescentOptimizer(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learning_rate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).minimize(loss)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prediction = tf.argmax(outputs,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axis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07" name="Google Shape;607;p91"/>
          <p:cNvSpPr txBox="1"/>
          <p:nvPr/>
        </p:nvSpPr>
        <p:spPr>
          <a:xfrm>
            <a:off x="3063200" y="4890000"/>
            <a:ext cx="61998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https://github.com/hunkim/DeepLearningZeroToAll/blob/master/lab-12-2-char-seq-rnn.py</a:t>
            </a:r>
            <a:r>
              <a:rPr lang="en" sz="1200">
                <a:solidFill>
                  <a:schemeClr val="dk1"/>
                </a:solidFill>
              </a:rPr>
              <a:t> </a:t>
            </a:r>
            <a:endParaRPr sz="120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92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Exercise</a:t>
            </a:r>
            <a:endParaRPr/>
          </a:p>
        </p:txBody>
      </p:sp>
      <p:sp>
        <p:nvSpPr>
          <p:cNvPr id="613" name="Google Shape;613;p92"/>
          <p:cNvSpPr txBox="1"/>
          <p:nvPr>
            <p:ph idx="1" type="body"/>
          </p:nvPr>
        </p:nvSpPr>
        <p:spPr>
          <a:xfrm>
            <a:off x="180210" y="1460004"/>
            <a:ext cx="8783400" cy="3013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-368300" lvl="0" marL="457200" rtl="0" algn="l">
              <a:spcBef>
                <a:spcPts val="120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Run long sequence RNN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Why it does not work?</a:t>
            </a:r>
            <a:endParaRPr sz="220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8" name="Google Shape;618;p93"/>
          <p:cNvPicPr preferRelativeResize="0"/>
          <p:nvPr/>
        </p:nvPicPr>
        <p:blipFill>
          <a:blip r:embed="rId3">
            <a:alphaModFix amt="7000"/>
          </a:blip>
          <a:stretch>
            <a:fillRect/>
          </a:stretch>
        </p:blipFill>
        <p:spPr>
          <a:xfrm>
            <a:off x="0" y="-222190"/>
            <a:ext cx="9144002" cy="3149480"/>
          </a:xfrm>
          <a:prstGeom prst="rect">
            <a:avLst/>
          </a:prstGeom>
          <a:noFill/>
          <a:ln>
            <a:noFill/>
          </a:ln>
        </p:spPr>
      </p:pic>
      <p:sp>
        <p:nvSpPr>
          <p:cNvPr id="619" name="Google Shape;619;p93"/>
          <p:cNvSpPr txBox="1"/>
          <p:nvPr>
            <p:ph type="title"/>
          </p:nvPr>
        </p:nvSpPr>
        <p:spPr>
          <a:xfrm>
            <a:off x="1812726" y="853400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4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Lab 12-</a:t>
            </a:r>
            <a:r>
              <a:rPr lang="en"/>
              <a:t>4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2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RNN with long </a:t>
            </a:r>
            <a:r>
              <a:rPr lang="en" sz="2700"/>
              <a:t>sequences: Stacked RNN + Softmax layer</a:t>
            </a:r>
            <a:endParaRPr/>
          </a:p>
        </p:txBody>
      </p:sp>
      <p:sp>
        <p:nvSpPr>
          <p:cNvPr id="620" name="Google Shape;620;p93"/>
          <p:cNvSpPr txBox="1"/>
          <p:nvPr/>
        </p:nvSpPr>
        <p:spPr>
          <a:xfrm>
            <a:off x="1279125" y="3208031"/>
            <a:ext cx="65859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Gill Sans"/>
                <a:ea typeface="Gill Sans"/>
                <a:cs typeface="Gill Sans"/>
                <a:sym typeface="Gill Sans"/>
              </a:rPr>
              <a:t>Sung Kim &lt;</a:t>
            </a:r>
            <a:r>
              <a:rPr lang="en" sz="1900" u="sng">
                <a:solidFill>
                  <a:srgbClr val="0000FF"/>
                </a:solidFill>
                <a:latin typeface="Gill Sans"/>
                <a:ea typeface="Gill Sans"/>
                <a:cs typeface="Gill Sans"/>
                <a:sym typeface="Gill Sans"/>
                <a:hlinkClick r:id="rId4"/>
              </a:rPr>
              <a:t>hunkim+ml@gmail.com</a:t>
            </a:r>
            <a:r>
              <a:rPr lang="en" sz="1900">
                <a:latin typeface="Gill Sans"/>
                <a:ea typeface="Gill Sans"/>
                <a:cs typeface="Gill Sans"/>
                <a:sym typeface="Gill Sans"/>
              </a:rPr>
              <a:t>&gt;</a:t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Gill Sans"/>
                <a:ea typeface="Gill Sans"/>
                <a:cs typeface="Gill Sans"/>
                <a:sym typeface="Gill Sans"/>
              </a:rPr>
              <a:t>Code: </a:t>
            </a:r>
            <a:r>
              <a:rPr lang="en" sz="1900" u="sng">
                <a:solidFill>
                  <a:srgbClr val="0000FF"/>
                </a:solidFill>
                <a:latin typeface="Gill Sans"/>
                <a:ea typeface="Gill Sans"/>
                <a:cs typeface="Gill Sans"/>
                <a:sym typeface="Gill Sans"/>
                <a:hlinkClick r:id="rId5"/>
              </a:rPr>
              <a:t>https://github.com/hunkim/DeepLearningZeroToAll/</a:t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</p:txBody>
      </p:sp>
      <p:grpSp>
        <p:nvGrpSpPr>
          <p:cNvPr id="621" name="Google Shape;621;p93"/>
          <p:cNvGrpSpPr/>
          <p:nvPr/>
        </p:nvGrpSpPr>
        <p:grpSpPr>
          <a:xfrm>
            <a:off x="-348127" y="87975"/>
            <a:ext cx="2543803" cy="1589522"/>
            <a:chOff x="-928337" y="234600"/>
            <a:chExt cx="6783474" cy="4238725"/>
          </a:xfrm>
        </p:grpSpPr>
        <p:pic>
          <p:nvPicPr>
            <p:cNvPr id="622" name="Google Shape;622;p93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-928337" y="656925"/>
              <a:ext cx="6783474" cy="3816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23" name="Google Shape;623;p93"/>
            <p:cNvSpPr txBox="1"/>
            <p:nvPr/>
          </p:nvSpPr>
          <p:spPr>
            <a:xfrm>
              <a:off x="672550" y="234600"/>
              <a:ext cx="3581700" cy="105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With TF 1.0!</a:t>
              </a:r>
              <a:endParaRPr sz="1800"/>
            </a:p>
          </p:txBody>
        </p:sp>
      </p:grpSp>
      <p:pic>
        <p:nvPicPr>
          <p:cNvPr id="624" name="Google Shape;624;p9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546341" y="4261902"/>
            <a:ext cx="1428750" cy="7750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94"/>
          <p:cNvSpPr txBox="1"/>
          <p:nvPr>
            <p:ph type="title"/>
          </p:nvPr>
        </p:nvSpPr>
        <p:spPr>
          <a:xfrm>
            <a:off x="225375" y="133950"/>
            <a:ext cx="88131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u="sng">
                <a:solidFill>
                  <a:schemeClr val="hlink"/>
                </a:solidFill>
                <a:hlinkClick r:id="rId3"/>
              </a:rPr>
              <a:t>https://github.com/hunkim/DeepLearningZeroToAll/</a:t>
            </a:r>
            <a:r>
              <a:rPr lang="en" sz="3000"/>
              <a:t> </a:t>
            </a:r>
            <a:endParaRPr sz="3000"/>
          </a:p>
        </p:txBody>
      </p:sp>
      <p:pic>
        <p:nvPicPr>
          <p:cNvPr id="630" name="Google Shape;630;p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600" y="1724550"/>
            <a:ext cx="4194500" cy="25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1" name="Google Shape;631;p9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58725" y="1731250"/>
            <a:ext cx="4415503" cy="26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2" name="Google Shape;632;p9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1238" y="2080775"/>
            <a:ext cx="4109214" cy="25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3" name="Google Shape;633;p9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58725" y="2080775"/>
            <a:ext cx="4420023" cy="283848"/>
          </a:xfrm>
          <a:prstGeom prst="rect">
            <a:avLst/>
          </a:prstGeom>
          <a:noFill/>
          <a:ln>
            <a:noFill/>
          </a:ln>
        </p:spPr>
      </p:pic>
      <p:pic>
        <p:nvPicPr>
          <p:cNvPr id="634" name="Google Shape;634;p9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28600" y="2489475"/>
            <a:ext cx="4186237" cy="25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5" name="Google Shape;635;p9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483975" y="2489475"/>
            <a:ext cx="4420030" cy="25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6" name="Google Shape;636;p9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28600" y="2821975"/>
            <a:ext cx="4194500" cy="253044"/>
          </a:xfrm>
          <a:prstGeom prst="rect">
            <a:avLst/>
          </a:prstGeom>
          <a:noFill/>
          <a:ln>
            <a:noFill/>
          </a:ln>
        </p:spPr>
      </p:pic>
      <p:pic>
        <p:nvPicPr>
          <p:cNvPr id="637" name="Google Shape;637;p9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458725" y="2783825"/>
            <a:ext cx="4420025" cy="26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8" name="Google Shape;638;p94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95050" y="3101997"/>
            <a:ext cx="4274574" cy="279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639" name="Google Shape;639;p94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4469625" y="3097100"/>
            <a:ext cx="4498360" cy="27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0" name="Google Shape;640;p94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228600" y="1721700"/>
            <a:ext cx="2078579" cy="27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1" name="Google Shape;641;p94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6729650" y="3086625"/>
            <a:ext cx="2144587" cy="27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95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Really long sentence?</a:t>
            </a:r>
            <a:endParaRPr/>
          </a:p>
        </p:txBody>
      </p:sp>
      <p:sp>
        <p:nvSpPr>
          <p:cNvPr id="647" name="Google Shape;647;p95"/>
          <p:cNvSpPr txBox="1"/>
          <p:nvPr/>
        </p:nvSpPr>
        <p:spPr>
          <a:xfrm>
            <a:off x="84200" y="1285875"/>
            <a:ext cx="906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sentence = (</a:t>
            </a:r>
            <a:r>
              <a:rPr b="1" lang="en" sz="16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"if you want to build a ship, don't drum up people together to "</a:t>
            </a:r>
            <a:endParaRPr b="1" sz="1600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"collect wood and don't assign them tasks and work, but rather "</a:t>
            </a:r>
            <a:endParaRPr b="1" sz="1600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"teach them to long for the endless immensity of the sea."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48" name="Google Shape;648;p95"/>
          <p:cNvSpPr txBox="1"/>
          <p:nvPr/>
        </p:nvSpPr>
        <p:spPr>
          <a:xfrm>
            <a:off x="2979250" y="4890000"/>
            <a:ext cx="65124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https://github.com/hunkim/DeepLearningZeroToAll/blob/master/lab-12-4-rnn_long_char.py</a:t>
            </a:r>
            <a:r>
              <a:rPr lang="en" sz="1200">
                <a:solidFill>
                  <a:schemeClr val="dk1"/>
                </a:solidFill>
              </a:rPr>
              <a:t> </a:t>
            </a:r>
            <a:endParaRPr sz="120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96"/>
          <p:cNvSpPr txBox="1"/>
          <p:nvPr>
            <p:ph type="title"/>
          </p:nvPr>
        </p:nvSpPr>
        <p:spPr>
          <a:xfrm>
            <a:off x="6496477" y="89225"/>
            <a:ext cx="26556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Making dataset</a:t>
            </a:r>
            <a:endParaRPr/>
          </a:p>
        </p:txBody>
      </p:sp>
      <p:sp>
        <p:nvSpPr>
          <p:cNvPr id="654" name="Google Shape;654;p96"/>
          <p:cNvSpPr txBox="1"/>
          <p:nvPr/>
        </p:nvSpPr>
        <p:spPr>
          <a:xfrm>
            <a:off x="84200" y="106200"/>
            <a:ext cx="6289200" cy="493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char_set = </a:t>
            </a:r>
            <a:r>
              <a:rPr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list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set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(sentence))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char_dic = {w: i 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i, w 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enumerate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(char_set)}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6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dataX = []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dataY = []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 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range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(sentence) - seq_length):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x_str = sentence[i:i + seq_length]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y_str = sentence[i +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i + seq_length +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(i, x_str, </a:t>
            </a:r>
            <a:r>
              <a:rPr b="1" lang="en" sz="16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'-&gt;'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y_str)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51054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x = [char_dic[c] 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 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x_str]  </a:t>
            </a:r>
            <a:r>
              <a:rPr i="1"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x str to index</a:t>
            </a:r>
            <a:endParaRPr i="1" sz="16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 = [char_dic[c] 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 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y_str]  </a:t>
            </a:r>
            <a:r>
              <a:rPr i="1"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y str to index</a:t>
            </a:r>
            <a:endParaRPr i="1" sz="16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6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dataX.append(x)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dataY.append(y)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55" name="Google Shape;655;p96"/>
          <p:cNvSpPr txBox="1"/>
          <p:nvPr/>
        </p:nvSpPr>
        <p:spPr>
          <a:xfrm>
            <a:off x="6373400" y="1721875"/>
            <a:ext cx="2616000" cy="23259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solidFill>
                  <a:schemeClr val="dk1"/>
                </a:solidFill>
              </a:rPr>
              <a:t># training dataset</a:t>
            </a:r>
            <a:endParaRPr i="1"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0 if you wan -&gt; f you want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1 f you want -&gt;  you want 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2  you want  -&gt; you want t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3 you want t -&gt; ou want to</a:t>
            </a:r>
            <a:endParaRPr sz="16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…</a:t>
            </a:r>
            <a:endParaRPr sz="16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168  of the se -&gt; of the sea</a:t>
            </a:r>
            <a:endParaRPr sz="16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169 of the sea -&gt; f the sea.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656" name="Google Shape;656;p96"/>
          <p:cNvSpPr txBox="1"/>
          <p:nvPr/>
        </p:nvSpPr>
        <p:spPr>
          <a:xfrm>
            <a:off x="2979250" y="4890000"/>
            <a:ext cx="65124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https://github.com/hunkim/DeepLearningZeroToAll/blob/master/lab-12-4-rnn_long_char.py</a:t>
            </a:r>
            <a:r>
              <a:rPr lang="en" sz="1200">
                <a:solidFill>
                  <a:schemeClr val="dk1"/>
                </a:solidFill>
              </a:rPr>
              <a:t> </a:t>
            </a:r>
            <a:endParaRPr sz="120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97"/>
          <p:cNvSpPr txBox="1"/>
          <p:nvPr>
            <p:ph type="title"/>
          </p:nvPr>
        </p:nvSpPr>
        <p:spPr>
          <a:xfrm>
            <a:off x="2651557" y="78050"/>
            <a:ext cx="38409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RNN parameters</a:t>
            </a:r>
            <a:endParaRPr/>
          </a:p>
        </p:txBody>
      </p:sp>
      <p:sp>
        <p:nvSpPr>
          <p:cNvPr id="662" name="Google Shape;662;p97"/>
          <p:cNvSpPr txBox="1"/>
          <p:nvPr/>
        </p:nvSpPr>
        <p:spPr>
          <a:xfrm>
            <a:off x="84200" y="1427100"/>
            <a:ext cx="6289200" cy="295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char_set = </a:t>
            </a:r>
            <a:r>
              <a:rPr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list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set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(sentence))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char_dic = {w: i 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i, w 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enumerate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(char_set)}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data_dim = </a:t>
            </a:r>
            <a:r>
              <a:rPr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(char_set)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hidden_size = </a:t>
            </a:r>
            <a:r>
              <a:rPr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(char_set)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num_classes = </a:t>
            </a:r>
            <a:r>
              <a:rPr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(char_set)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seq_length =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  </a:t>
            </a:r>
            <a:r>
              <a:rPr i="1"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Any arbitrary number</a:t>
            </a:r>
            <a:endParaRPr i="1" sz="16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6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batch_size = </a:t>
            </a:r>
            <a:r>
              <a:rPr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(dataX)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6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63" name="Google Shape;663;p97"/>
          <p:cNvSpPr txBox="1"/>
          <p:nvPr/>
        </p:nvSpPr>
        <p:spPr>
          <a:xfrm>
            <a:off x="6373400" y="1721875"/>
            <a:ext cx="2616000" cy="23259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solidFill>
                  <a:schemeClr val="dk1"/>
                </a:solidFill>
              </a:rPr>
              <a:t># training dataset</a:t>
            </a:r>
            <a:endParaRPr i="1"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0 if you wan -&gt; f you want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1 f you want -&gt;  you want 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2  you want  -&gt; you want t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3 you want t -&gt; ou want to</a:t>
            </a:r>
            <a:endParaRPr sz="16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…</a:t>
            </a:r>
            <a:endParaRPr sz="16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168  of the se -&gt; of the sea</a:t>
            </a:r>
            <a:endParaRPr sz="16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169 of the sea -&gt; f the sea.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664" name="Google Shape;664;p97"/>
          <p:cNvSpPr txBox="1"/>
          <p:nvPr/>
        </p:nvSpPr>
        <p:spPr>
          <a:xfrm>
            <a:off x="2979250" y="4890000"/>
            <a:ext cx="65124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https://github.com/hunkim/DeepLearningZeroToAll/blob/master/lab-12-4-rnn_long_char.py</a:t>
            </a:r>
            <a:r>
              <a:rPr lang="en" sz="1200">
                <a:solidFill>
                  <a:schemeClr val="dk1"/>
                </a:solidFill>
              </a:rPr>
              <a:t> </a:t>
            </a:r>
            <a:endParaRPr sz="12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53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RNN in TensorFlow</a:t>
            </a:r>
            <a:endParaRPr/>
          </a:p>
        </p:txBody>
      </p:sp>
      <p:pic>
        <p:nvPicPr>
          <p:cNvPr id="239" name="Google Shape;239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17875" y="1408625"/>
            <a:ext cx="2688000" cy="3173451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53"/>
          <p:cNvSpPr txBox="1"/>
          <p:nvPr/>
        </p:nvSpPr>
        <p:spPr>
          <a:xfrm>
            <a:off x="2173850" y="1332425"/>
            <a:ext cx="7061100" cy="268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F6000"/>
                </a:solidFill>
                <a:latin typeface="Consolas"/>
                <a:ea typeface="Consolas"/>
                <a:cs typeface="Consolas"/>
                <a:sym typeface="Consolas"/>
              </a:rPr>
              <a:t>cell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tf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contrib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rnn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BasicRNNCell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(num_units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hidden_size)</a:t>
            </a:r>
            <a:endParaRPr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b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...</a:t>
            </a:r>
            <a:b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outputs, _states 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tf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nn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dynamic_rnn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>
                <a:solidFill>
                  <a:srgbClr val="7F6000"/>
                </a:solidFill>
                <a:latin typeface="Consolas"/>
                <a:ea typeface="Consolas"/>
                <a:cs typeface="Consolas"/>
                <a:sym typeface="Consolas"/>
              </a:rPr>
              <a:t>cell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x_data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, dtype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tf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float32)</a:t>
            </a:r>
            <a:endParaRPr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41" name="Google Shape;241;p53"/>
          <p:cNvSpPr txBox="1"/>
          <p:nvPr/>
        </p:nvSpPr>
        <p:spPr>
          <a:xfrm>
            <a:off x="3442350" y="4662575"/>
            <a:ext cx="5866800" cy="66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4"/>
              </a:rPr>
              <a:t>https://github.com/hunkim/DeepLearningZeroToAll/blob/master/lab-12-0-rnn_basics.ipynb</a:t>
            </a:r>
            <a:r>
              <a:rPr lang="en" sz="1100">
                <a:solidFill>
                  <a:srgbClr val="808080"/>
                </a:solidFill>
              </a:rPr>
              <a:t> </a:t>
            </a:r>
            <a:endParaRPr sz="110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98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Wide &amp; Deep</a:t>
            </a:r>
            <a:endParaRPr/>
          </a:p>
        </p:txBody>
      </p:sp>
      <p:pic>
        <p:nvPicPr>
          <p:cNvPr descr="pasted-image.png" id="670" name="Google Shape;670;p9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8138" y="1519238"/>
            <a:ext cx="8467800" cy="2105100"/>
          </a:xfrm>
          <a:prstGeom prst="rect">
            <a:avLst/>
          </a:prstGeom>
          <a:noFill/>
          <a:ln>
            <a:noFill/>
          </a:ln>
        </p:spPr>
      </p:pic>
      <p:sp>
        <p:nvSpPr>
          <p:cNvPr id="671" name="Google Shape;671;p98"/>
          <p:cNvSpPr/>
          <p:nvPr/>
        </p:nvSpPr>
        <p:spPr>
          <a:xfrm>
            <a:off x="1292686" y="4775376"/>
            <a:ext cx="7434300" cy="31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" sz="1700" u="sng" cap="none" strike="noStrike">
                <a:solidFill>
                  <a:schemeClr val="hlink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4"/>
              </a:rPr>
              <a:t>https://www.tensorflow.org/versions/r0.11/tutorials/wide_and_deep/index.html</a:t>
            </a:r>
            <a:endParaRPr sz="50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99"/>
          <p:cNvSpPr txBox="1"/>
          <p:nvPr>
            <p:ph type="title"/>
          </p:nvPr>
        </p:nvSpPr>
        <p:spPr>
          <a:xfrm>
            <a:off x="-8200" y="133950"/>
            <a:ext cx="7365600" cy="1084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Stacked RNN </a:t>
            </a:r>
            <a:endParaRPr/>
          </a:p>
        </p:txBody>
      </p:sp>
      <p:sp>
        <p:nvSpPr>
          <p:cNvPr id="677" name="Google Shape;677;p99"/>
          <p:cNvSpPr txBox="1"/>
          <p:nvPr/>
        </p:nvSpPr>
        <p:spPr>
          <a:xfrm>
            <a:off x="457200" y="1118150"/>
            <a:ext cx="7849500" cy="371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 = tf.placeholder(tf.int32, [</a:t>
            </a:r>
            <a:r>
              <a:rPr b="1" lang="en" sz="15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None</a:t>
            </a: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seq_length])</a:t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 = tf.placeholder(tf.int32, [</a:t>
            </a:r>
            <a:r>
              <a:rPr b="1" lang="en" sz="15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None</a:t>
            </a: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seq_length])</a:t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One-hot encoding</a:t>
            </a:r>
            <a:endParaRPr i="1" sz="15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X_one_hot = tf.one_hot(X, num_classes)</a:t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(X_one_hot)  </a:t>
            </a:r>
            <a:r>
              <a:rPr i="1" lang="en" sz="15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check out the shape</a:t>
            </a:r>
            <a:endParaRPr i="1" sz="15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5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Make a lstm cell with hidden_size (each unit output vector size)</a:t>
            </a:r>
            <a:endParaRPr i="1" sz="15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cell = rnn.BasicLSTMCell(hidden_size, </a:t>
            </a:r>
            <a:r>
              <a:rPr lang="en" sz="15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state_is_tuple</a:t>
            </a: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15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cell = rnn.MultiRNNCell([cell] * </a:t>
            </a:r>
            <a:r>
              <a:rPr b="1"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state_is_tuple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1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outputs: unfolding size x hidden size, state = hidden size</a:t>
            </a:r>
            <a:endParaRPr i="1" sz="15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outputs, _states = tf.nn.dynamic_rnn(cell, X_one_hot, </a:t>
            </a:r>
            <a:r>
              <a:rPr lang="en" sz="15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dtype</a:t>
            </a: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=tf.float32)</a:t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678" name="Google Shape;678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41300" y="234001"/>
            <a:ext cx="3012383" cy="1570975"/>
          </a:xfrm>
          <a:prstGeom prst="rect">
            <a:avLst/>
          </a:prstGeom>
          <a:noFill/>
          <a:ln>
            <a:noFill/>
          </a:ln>
        </p:spPr>
      </p:pic>
      <p:sp>
        <p:nvSpPr>
          <p:cNvPr id="679" name="Google Shape;679;p99"/>
          <p:cNvSpPr txBox="1"/>
          <p:nvPr/>
        </p:nvSpPr>
        <p:spPr>
          <a:xfrm>
            <a:off x="2979250" y="4890000"/>
            <a:ext cx="65124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4"/>
              </a:rPr>
              <a:t>https://github.com/hunkim/DeepLearningZeroToAll/blob/master/lab-12-4-rnn_long_char.py</a:t>
            </a:r>
            <a:r>
              <a:rPr lang="en" sz="1200">
                <a:solidFill>
                  <a:schemeClr val="dk1"/>
                </a:solidFill>
              </a:rPr>
              <a:t> </a:t>
            </a:r>
            <a:endParaRPr sz="120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100"/>
          <p:cNvSpPr txBox="1"/>
          <p:nvPr>
            <p:ph type="title"/>
          </p:nvPr>
        </p:nvSpPr>
        <p:spPr>
          <a:xfrm>
            <a:off x="0" y="171800"/>
            <a:ext cx="8991600" cy="8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/>
              <a:t>Softmax (FC) in </a:t>
            </a:r>
            <a:r>
              <a:rPr lang="en"/>
              <a:t>Deep CNN</a:t>
            </a:r>
            <a:endParaRPr/>
          </a:p>
        </p:txBody>
      </p:sp>
      <p:sp>
        <p:nvSpPr>
          <p:cNvPr id="685" name="Google Shape;685;p100"/>
          <p:cNvSpPr txBox="1"/>
          <p:nvPr/>
        </p:nvSpPr>
        <p:spPr>
          <a:xfrm>
            <a:off x="3683475" y="4778275"/>
            <a:ext cx="5460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Image credit: </a:t>
            </a:r>
            <a:r>
              <a:rPr lang="en" sz="1200" u="sng">
                <a:solidFill>
                  <a:schemeClr val="hlink"/>
                </a:solidFill>
                <a:latin typeface="Gill Sans"/>
                <a:ea typeface="Gill Sans"/>
                <a:cs typeface="Gill Sans"/>
                <a:sym typeface="Gill Sans"/>
                <a:hlinkClick r:id="rId3"/>
              </a:rPr>
              <a:t>http://personal.ie.cuhk.edu.hk/~ccloy/project_target_code/index.html</a:t>
            </a:r>
            <a:r>
              <a:rPr lang="en" sz="12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 sz="1200"/>
          </a:p>
        </p:txBody>
      </p:sp>
      <p:pic>
        <p:nvPicPr>
          <p:cNvPr id="686" name="Google Shape;686;p1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624425"/>
            <a:ext cx="8839201" cy="2433528"/>
          </a:xfrm>
          <a:prstGeom prst="rect">
            <a:avLst/>
          </a:prstGeom>
          <a:noFill/>
          <a:ln>
            <a:noFill/>
          </a:ln>
        </p:spPr>
      </p:pic>
      <p:sp>
        <p:nvSpPr>
          <p:cNvPr id="687" name="Google Shape;687;p100"/>
          <p:cNvSpPr/>
          <p:nvPr/>
        </p:nvSpPr>
        <p:spPr>
          <a:xfrm>
            <a:off x="6049200" y="1576600"/>
            <a:ext cx="2942400" cy="2633400"/>
          </a:xfrm>
          <a:prstGeom prst="rect">
            <a:avLst/>
          </a:prstGeom>
          <a:noFill/>
          <a:ln cap="flat" cmpd="sng" w="38100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2" name="Google Shape;692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4300" y="145350"/>
            <a:ext cx="3806876" cy="4852803"/>
          </a:xfrm>
          <a:prstGeom prst="rect">
            <a:avLst/>
          </a:prstGeom>
          <a:noFill/>
          <a:ln>
            <a:noFill/>
          </a:ln>
        </p:spPr>
      </p:pic>
      <p:sp>
        <p:nvSpPr>
          <p:cNvPr id="693" name="Google Shape;693;p101"/>
          <p:cNvSpPr txBox="1"/>
          <p:nvPr>
            <p:ph type="title"/>
          </p:nvPr>
        </p:nvSpPr>
        <p:spPr>
          <a:xfrm>
            <a:off x="-8196" y="-170850"/>
            <a:ext cx="57108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Softmax</a:t>
            </a:r>
            <a:endParaRPr/>
          </a:p>
        </p:txBody>
      </p:sp>
      <p:sp>
        <p:nvSpPr>
          <p:cNvPr id="694" name="Google Shape;694;p101"/>
          <p:cNvSpPr txBox="1"/>
          <p:nvPr/>
        </p:nvSpPr>
        <p:spPr>
          <a:xfrm>
            <a:off x="2979250" y="4890000"/>
            <a:ext cx="65124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4"/>
              </a:rPr>
              <a:t>https://github.com/hunkim/DeepLearningZeroToAll/blob/master/lab-12-4-rnn_long_char.py</a:t>
            </a:r>
            <a:r>
              <a:rPr lang="en" sz="1200">
                <a:solidFill>
                  <a:schemeClr val="dk1"/>
                </a:solidFill>
              </a:rPr>
              <a:t> </a:t>
            </a:r>
            <a:endParaRPr sz="120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9" name="Google Shape;699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4300" y="145350"/>
            <a:ext cx="3806876" cy="4852803"/>
          </a:xfrm>
          <a:prstGeom prst="rect">
            <a:avLst/>
          </a:prstGeom>
          <a:noFill/>
          <a:ln>
            <a:noFill/>
          </a:ln>
        </p:spPr>
      </p:pic>
      <p:sp>
        <p:nvSpPr>
          <p:cNvPr id="700" name="Google Shape;700;p102"/>
          <p:cNvSpPr txBox="1"/>
          <p:nvPr/>
        </p:nvSpPr>
        <p:spPr>
          <a:xfrm>
            <a:off x="1216200" y="2175450"/>
            <a:ext cx="5478900" cy="67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X_for_softmax = tf.</a:t>
            </a:r>
            <a:r>
              <a:rPr lang="en" sz="1600">
                <a:solidFill>
                  <a:schemeClr val="dk1"/>
                </a:solidFill>
                <a:highlight>
                  <a:srgbClr val="E4E4FF"/>
                </a:highlight>
                <a:latin typeface="Consolas"/>
                <a:ea typeface="Consolas"/>
                <a:cs typeface="Consolas"/>
                <a:sym typeface="Consolas"/>
              </a:rPr>
              <a:t>reshape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(outputs, 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            [-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hidden_size])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01" name="Google Shape;701;p102"/>
          <p:cNvSpPr txBox="1"/>
          <p:nvPr/>
        </p:nvSpPr>
        <p:spPr>
          <a:xfrm>
            <a:off x="1889275" y="779800"/>
            <a:ext cx="5389500" cy="8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outputs = tf.</a:t>
            </a:r>
            <a:r>
              <a:rPr lang="en" sz="1600">
                <a:solidFill>
                  <a:schemeClr val="dk1"/>
                </a:solidFill>
                <a:highlight>
                  <a:srgbClr val="E4E4FF"/>
                </a:highlight>
                <a:latin typeface="Consolas"/>
                <a:ea typeface="Consolas"/>
                <a:cs typeface="Consolas"/>
                <a:sym typeface="Consolas"/>
              </a:rPr>
              <a:t>reshape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(outputs, 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[batch_size, seq_length, num_classes])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02" name="Google Shape;702;p102"/>
          <p:cNvSpPr txBox="1"/>
          <p:nvPr>
            <p:ph type="title"/>
          </p:nvPr>
        </p:nvSpPr>
        <p:spPr>
          <a:xfrm>
            <a:off x="-8196" y="-170850"/>
            <a:ext cx="57108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Softmax</a:t>
            </a:r>
            <a:endParaRPr/>
          </a:p>
        </p:txBody>
      </p:sp>
      <p:sp>
        <p:nvSpPr>
          <p:cNvPr id="703" name="Google Shape;703;p102"/>
          <p:cNvSpPr txBox="1"/>
          <p:nvPr/>
        </p:nvSpPr>
        <p:spPr>
          <a:xfrm>
            <a:off x="2979250" y="4890000"/>
            <a:ext cx="65124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4"/>
              </a:rPr>
              <a:t>https://github.com/hunkim/DeepLearningZeroToAll/blob/master/lab-12-4-rnn_long_char.py</a:t>
            </a:r>
            <a:r>
              <a:rPr lang="en" sz="1200">
                <a:solidFill>
                  <a:schemeClr val="dk1"/>
                </a:solidFill>
              </a:rPr>
              <a:t> </a:t>
            </a:r>
            <a:endParaRPr sz="120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03"/>
          <p:cNvSpPr txBox="1"/>
          <p:nvPr>
            <p:ph type="title"/>
          </p:nvPr>
        </p:nvSpPr>
        <p:spPr>
          <a:xfrm>
            <a:off x="-8196" y="-170850"/>
            <a:ext cx="57108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Softmax</a:t>
            </a:r>
            <a:endParaRPr/>
          </a:p>
        </p:txBody>
      </p:sp>
      <p:sp>
        <p:nvSpPr>
          <p:cNvPr id="709" name="Google Shape;709;p103"/>
          <p:cNvSpPr txBox="1"/>
          <p:nvPr/>
        </p:nvSpPr>
        <p:spPr>
          <a:xfrm>
            <a:off x="526350" y="901750"/>
            <a:ext cx="62046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(optional) softmax layer</a:t>
            </a:r>
            <a:endParaRPr i="1" sz="15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X_for_softmax = tf.reshape(outputs, [-</a:t>
            </a:r>
            <a:r>
              <a:rPr lang="en" sz="15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hidden_size])</a:t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softmax_w = tf.get_variable(</a:t>
            </a:r>
            <a:r>
              <a:rPr b="1" lang="en" sz="15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"softmax_w"</a:t>
            </a: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          [hidden_size, num_classes]</a:t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softmax_b = tf.get_variable(</a:t>
            </a:r>
            <a:r>
              <a:rPr b="1" lang="en" sz="15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"softmax_b"</a:t>
            </a: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,[num_classes])</a:t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outputs = tf.matmul(X_for_softmax,softmax_w) + softmax_b</a:t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outputs = tf.</a:t>
            </a:r>
            <a:r>
              <a:rPr lang="en" sz="1500">
                <a:solidFill>
                  <a:schemeClr val="dk1"/>
                </a:solidFill>
                <a:highlight>
                  <a:srgbClr val="E4E4FF"/>
                </a:highlight>
                <a:latin typeface="Consolas"/>
                <a:ea typeface="Consolas"/>
                <a:cs typeface="Consolas"/>
                <a:sym typeface="Consolas"/>
              </a:rPr>
              <a:t>reshape</a:t>
            </a: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(outputs, </a:t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[batch_size, seq_length, num_classes])</a:t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710" name="Google Shape;710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4300" y="145350"/>
            <a:ext cx="3806876" cy="4852803"/>
          </a:xfrm>
          <a:prstGeom prst="rect">
            <a:avLst/>
          </a:prstGeom>
          <a:noFill/>
          <a:ln>
            <a:noFill/>
          </a:ln>
        </p:spPr>
      </p:pic>
      <p:sp>
        <p:nvSpPr>
          <p:cNvPr id="711" name="Google Shape;711;p103"/>
          <p:cNvSpPr txBox="1"/>
          <p:nvPr/>
        </p:nvSpPr>
        <p:spPr>
          <a:xfrm>
            <a:off x="2979250" y="4890000"/>
            <a:ext cx="65124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4"/>
              </a:rPr>
              <a:t>https://github.com/hunkim/DeepLearningZeroToAll/blob/master/lab-12-4-rnn_long_char.py</a:t>
            </a:r>
            <a:r>
              <a:rPr lang="en" sz="1200">
                <a:solidFill>
                  <a:schemeClr val="dk1"/>
                </a:solidFill>
              </a:rPr>
              <a:t> </a:t>
            </a:r>
            <a:endParaRPr sz="120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104"/>
          <p:cNvSpPr txBox="1"/>
          <p:nvPr>
            <p:ph type="title"/>
          </p:nvPr>
        </p:nvSpPr>
        <p:spPr>
          <a:xfrm>
            <a:off x="-8200" y="133950"/>
            <a:ext cx="7365600" cy="1084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Loss</a:t>
            </a:r>
            <a:endParaRPr/>
          </a:p>
        </p:txBody>
      </p:sp>
      <p:sp>
        <p:nvSpPr>
          <p:cNvPr id="717" name="Google Shape;717;p104"/>
          <p:cNvSpPr txBox="1"/>
          <p:nvPr/>
        </p:nvSpPr>
        <p:spPr>
          <a:xfrm>
            <a:off x="457200" y="1118150"/>
            <a:ext cx="7849500" cy="371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reshape out for sequence_loss</a:t>
            </a:r>
            <a:endParaRPr i="1" sz="16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outputs = tf.reshape(outputs, 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[batch_size, seq_length, num_classes])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All weights are 1 (equal weights)</a:t>
            </a:r>
            <a:endParaRPr i="1" sz="16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weights = tf.ones([batch_size, seq_length])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sequence_loss = tf.contrib.seq2seq.sequence_loss(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6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logits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=outputs, </a:t>
            </a:r>
            <a:r>
              <a:rPr lang="en" sz="16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targets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=Y, </a:t>
            </a:r>
            <a:r>
              <a:rPr lang="en" sz="16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weights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=weights)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mean_loss = tf.reduce_mean(sequence_loss)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train_op =  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tf.train.AdamOptimizer(</a:t>
            </a:r>
            <a:r>
              <a:rPr lang="en" sz="16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learning_rate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0.1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).minimize(mean_loss)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718" name="Google Shape;718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4249" y="133948"/>
            <a:ext cx="2162172" cy="2756223"/>
          </a:xfrm>
          <a:prstGeom prst="rect">
            <a:avLst/>
          </a:prstGeom>
          <a:noFill/>
          <a:ln>
            <a:noFill/>
          </a:ln>
        </p:spPr>
      </p:pic>
      <p:sp>
        <p:nvSpPr>
          <p:cNvPr id="719" name="Google Shape;719;p104"/>
          <p:cNvSpPr txBox="1"/>
          <p:nvPr/>
        </p:nvSpPr>
        <p:spPr>
          <a:xfrm>
            <a:off x="2979250" y="4890000"/>
            <a:ext cx="65124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4"/>
              </a:rPr>
              <a:t>https://github.com/hunkim/DeepLearningZeroToAll/blob/master/lab-12-4-rnn_long_char.py</a:t>
            </a:r>
            <a:r>
              <a:rPr lang="en" sz="1200">
                <a:solidFill>
                  <a:schemeClr val="dk1"/>
                </a:solidFill>
              </a:rPr>
              <a:t> </a:t>
            </a:r>
            <a:endParaRPr sz="120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105"/>
          <p:cNvSpPr txBox="1"/>
          <p:nvPr>
            <p:ph type="title"/>
          </p:nvPr>
        </p:nvSpPr>
        <p:spPr>
          <a:xfrm>
            <a:off x="2036555" y="55700"/>
            <a:ext cx="50709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 and print results</a:t>
            </a:r>
            <a:endParaRPr/>
          </a:p>
        </p:txBody>
      </p:sp>
      <p:sp>
        <p:nvSpPr>
          <p:cNvPr id="725" name="Google Shape;725;p105"/>
          <p:cNvSpPr txBox="1"/>
          <p:nvPr/>
        </p:nvSpPr>
        <p:spPr>
          <a:xfrm>
            <a:off x="0" y="1800250"/>
            <a:ext cx="736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sess = tf.Session()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sess.run(tf.global_variables_initializer()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 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range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500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):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_, l, results = sess.run(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[train_op, mean_loss, outputs], 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16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feed_dict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={X: dataX, Y: dataY})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j, result 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enumerate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(results):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index = np.argmax(result, </a:t>
            </a:r>
            <a:r>
              <a:rPr lang="en" sz="16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axis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(i, j, </a:t>
            </a:r>
            <a:r>
              <a:rPr b="1" lang="en" sz="16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''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.join([char_set[t] 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 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index]), l)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51054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26" name="Google Shape;726;p105"/>
          <p:cNvSpPr txBox="1"/>
          <p:nvPr/>
        </p:nvSpPr>
        <p:spPr>
          <a:xfrm>
            <a:off x="5993300" y="1543050"/>
            <a:ext cx="2907300" cy="20574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600">
                <a:solidFill>
                  <a:srgbClr val="008080"/>
                </a:solidFill>
                <a:highlight>
                  <a:srgbClr val="FFFFFF"/>
                </a:highlight>
              </a:rPr>
              <a:t>0 167 tttttttttt 3.23111</a:t>
            </a:r>
            <a:endParaRPr b="1" sz="1600">
              <a:solidFill>
                <a:srgbClr val="008080"/>
              </a:solidFill>
              <a:highlight>
                <a:srgbClr val="FFFFFF"/>
              </a:highlight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600">
                <a:solidFill>
                  <a:srgbClr val="008080"/>
                </a:solidFill>
                <a:highlight>
                  <a:srgbClr val="FFFFFF"/>
                </a:highlight>
              </a:rPr>
              <a:t>0 168 tttttttttt 3.23111</a:t>
            </a:r>
            <a:endParaRPr b="1" sz="1600">
              <a:solidFill>
                <a:srgbClr val="008080"/>
              </a:solidFill>
              <a:highlight>
                <a:srgbClr val="FFFFFF"/>
              </a:highlight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600">
                <a:solidFill>
                  <a:srgbClr val="008080"/>
                </a:solidFill>
                <a:highlight>
                  <a:srgbClr val="FFFFFF"/>
                </a:highlight>
              </a:rPr>
              <a:t>0 169 tttttttttt 3.23111</a:t>
            </a:r>
            <a:endParaRPr b="1" sz="1600">
              <a:solidFill>
                <a:srgbClr val="008080"/>
              </a:solidFill>
              <a:highlight>
                <a:srgbClr val="FFFFFF"/>
              </a:highlight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600">
                <a:solidFill>
                  <a:srgbClr val="008080"/>
                </a:solidFill>
                <a:highlight>
                  <a:srgbClr val="FFFFFF"/>
                </a:highlight>
              </a:rPr>
              <a:t>…</a:t>
            </a:r>
            <a:endParaRPr b="1" sz="1600">
              <a:solidFill>
                <a:srgbClr val="008080"/>
              </a:solidFill>
              <a:highlight>
                <a:srgbClr val="FFFFFF"/>
              </a:highlight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600">
                <a:solidFill>
                  <a:srgbClr val="008080"/>
                </a:solidFill>
                <a:highlight>
                  <a:srgbClr val="FFFFFF"/>
                </a:highlight>
              </a:rPr>
              <a:t>499 167 oof the se 0.229306</a:t>
            </a:r>
            <a:endParaRPr b="1" sz="1600">
              <a:solidFill>
                <a:srgbClr val="008080"/>
              </a:solidFill>
              <a:highlight>
                <a:srgbClr val="FFFFFF"/>
              </a:highlight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600">
                <a:solidFill>
                  <a:srgbClr val="008080"/>
                </a:solidFill>
                <a:highlight>
                  <a:srgbClr val="FFFFFF"/>
                </a:highlight>
              </a:rPr>
              <a:t>499 168 tf the sea 0.229306</a:t>
            </a:r>
            <a:endParaRPr b="1" sz="1600">
              <a:solidFill>
                <a:srgbClr val="008080"/>
              </a:solidFill>
              <a:highlight>
                <a:srgbClr val="FFFFFF"/>
              </a:highlight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600">
                <a:solidFill>
                  <a:srgbClr val="008080"/>
                </a:solidFill>
                <a:highlight>
                  <a:srgbClr val="FFFFFF"/>
                </a:highlight>
              </a:rPr>
              <a:t>499 169 n the sea. 0.229306</a:t>
            </a:r>
            <a:endParaRPr b="1" sz="1600">
              <a:solidFill>
                <a:srgbClr val="008080"/>
              </a:solidFill>
              <a:highlight>
                <a:srgbClr val="FFFFFF"/>
              </a:highlight>
            </a:endParaRPr>
          </a:p>
        </p:txBody>
      </p:sp>
      <p:sp>
        <p:nvSpPr>
          <p:cNvPr id="727" name="Google Shape;727;p105"/>
          <p:cNvSpPr txBox="1"/>
          <p:nvPr/>
        </p:nvSpPr>
        <p:spPr>
          <a:xfrm>
            <a:off x="2979250" y="4890000"/>
            <a:ext cx="65124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https://github.com/hunkim/DeepLearningZeroToAll/blob/master/lab-12-4-rnn_long_char.py</a:t>
            </a:r>
            <a:r>
              <a:rPr lang="en" sz="1200">
                <a:solidFill>
                  <a:schemeClr val="dk1"/>
                </a:solidFill>
              </a:rPr>
              <a:t> </a:t>
            </a:r>
            <a:endParaRPr sz="120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106"/>
          <p:cNvSpPr txBox="1"/>
          <p:nvPr/>
        </p:nvSpPr>
        <p:spPr>
          <a:xfrm>
            <a:off x="447300" y="1129325"/>
            <a:ext cx="8696700" cy="236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Let's print the last char of each result to check it works</a:t>
            </a:r>
            <a:endParaRPr i="1" sz="16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results = sess.run(outputs, </a:t>
            </a:r>
            <a:r>
              <a:rPr lang="en" sz="16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feed_dict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={X: dataX})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j, result 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enumerate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(results):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index = np.argmax(result, </a:t>
            </a:r>
            <a:r>
              <a:rPr lang="en" sz="16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axis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if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j 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is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 </a:t>
            </a:r>
            <a:r>
              <a:rPr i="1"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print all for the first result to make a sentence</a:t>
            </a:r>
            <a:endParaRPr i="1" sz="16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6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''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.join([char_set[t] 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 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index]), </a:t>
            </a:r>
            <a:r>
              <a:rPr lang="en" sz="16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end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16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''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else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(char_set[index[-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]], </a:t>
            </a:r>
            <a:r>
              <a:rPr lang="en" sz="16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end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16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''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33" name="Google Shape;733;p106"/>
          <p:cNvSpPr txBox="1"/>
          <p:nvPr>
            <p:ph type="title"/>
          </p:nvPr>
        </p:nvSpPr>
        <p:spPr>
          <a:xfrm>
            <a:off x="2036555" y="55700"/>
            <a:ext cx="50709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 and print results</a:t>
            </a:r>
            <a:endParaRPr/>
          </a:p>
        </p:txBody>
      </p:sp>
      <p:sp>
        <p:nvSpPr>
          <p:cNvPr id="734" name="Google Shape;734;p106"/>
          <p:cNvSpPr txBox="1"/>
          <p:nvPr/>
        </p:nvSpPr>
        <p:spPr>
          <a:xfrm>
            <a:off x="380175" y="3718025"/>
            <a:ext cx="8464500" cy="10614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08080"/>
                </a:solidFill>
                <a:highlight>
                  <a:srgbClr val="FFFFFF"/>
                </a:highlight>
              </a:rPr>
              <a:t>g you want to build a ship, don't drum up people together to collect wood and don't assign them tasks and work, but rather teach them to long for the endless immensity of the sea.</a:t>
            </a:r>
            <a:endParaRPr b="1" sz="1600">
              <a:solidFill>
                <a:srgbClr val="008080"/>
              </a:solidFill>
              <a:highlight>
                <a:srgbClr val="FFFFFF"/>
              </a:highlight>
            </a:endParaRPr>
          </a:p>
        </p:txBody>
      </p:sp>
      <p:sp>
        <p:nvSpPr>
          <p:cNvPr id="735" name="Google Shape;735;p106"/>
          <p:cNvSpPr txBox="1"/>
          <p:nvPr/>
        </p:nvSpPr>
        <p:spPr>
          <a:xfrm>
            <a:off x="2979250" y="4890000"/>
            <a:ext cx="65124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https://github.com/hunkim/DeepLearningZeroToAll/blob/master/lab-12-4-rnn_long_char.py</a:t>
            </a:r>
            <a:r>
              <a:rPr lang="en" sz="1200">
                <a:solidFill>
                  <a:schemeClr val="dk1"/>
                </a:solidFill>
              </a:rPr>
              <a:t> </a:t>
            </a:r>
            <a:endParaRPr sz="120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107"/>
          <p:cNvSpPr txBox="1"/>
          <p:nvPr>
            <p:ph type="title"/>
          </p:nvPr>
        </p:nvSpPr>
        <p:spPr>
          <a:xfrm>
            <a:off x="-2360863" y="219670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char-rnn</a:t>
            </a:r>
            <a:endParaRPr/>
          </a:p>
        </p:txBody>
      </p:sp>
      <p:pic>
        <p:nvPicPr>
          <p:cNvPr id="741" name="Google Shape;741;p10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64769" y="677466"/>
            <a:ext cx="5038200" cy="410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2" name="Google Shape;742;p10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66788" y="1658541"/>
            <a:ext cx="2505000" cy="2052600"/>
          </a:xfrm>
          <a:prstGeom prst="rect">
            <a:avLst/>
          </a:prstGeom>
          <a:noFill/>
          <a:ln>
            <a:noFill/>
          </a:ln>
        </p:spPr>
      </p:pic>
      <p:sp>
        <p:nvSpPr>
          <p:cNvPr id="743" name="Google Shape;743;p107"/>
          <p:cNvSpPr txBox="1"/>
          <p:nvPr/>
        </p:nvSpPr>
        <p:spPr>
          <a:xfrm>
            <a:off x="5368425" y="4905175"/>
            <a:ext cx="43095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5"/>
              </a:rPr>
              <a:t>http://karpathy.github.io/2015/05/21/rnn-effectiveness/</a:t>
            </a:r>
            <a:r>
              <a:rPr lang="en" sz="1200"/>
              <a:t> </a:t>
            </a:r>
            <a:endParaRPr sz="12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54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RNN in TensorFlow</a:t>
            </a:r>
            <a:endParaRPr/>
          </a:p>
        </p:txBody>
      </p:sp>
      <p:pic>
        <p:nvPicPr>
          <p:cNvPr id="247" name="Google Shape;247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17875" y="1408625"/>
            <a:ext cx="2688000" cy="3173451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54"/>
          <p:cNvSpPr txBox="1"/>
          <p:nvPr/>
        </p:nvSpPr>
        <p:spPr>
          <a:xfrm>
            <a:off x="2173850" y="1332425"/>
            <a:ext cx="7061100" cy="268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trike="sngStrike">
                <a:solidFill>
                  <a:srgbClr val="7F6000"/>
                </a:solidFill>
                <a:latin typeface="Consolas"/>
                <a:ea typeface="Consolas"/>
                <a:cs typeface="Consolas"/>
                <a:sym typeface="Consolas"/>
              </a:rPr>
              <a:t>cell</a:t>
            </a:r>
            <a:r>
              <a:rPr lang="en" strike="sngStrike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trike="sngStrike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trike="sngStrike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tf</a:t>
            </a:r>
            <a:r>
              <a:rPr lang="en" strike="sngStrike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trike="sngStrike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contrib</a:t>
            </a:r>
            <a:r>
              <a:rPr lang="en" strike="sngStrike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trike="sngStrike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rnn</a:t>
            </a:r>
            <a:r>
              <a:rPr lang="en" strike="sngStrike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" strike="sngStrik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BasicRNNCell</a:t>
            </a:r>
            <a:r>
              <a:rPr lang="en" strike="sngStrike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(num_units</a:t>
            </a:r>
            <a:r>
              <a:rPr lang="en" strike="sngStrike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trike="sngStrike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hidden_size)</a:t>
            </a:r>
            <a:endParaRPr strike="sngStrike"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F6000"/>
                </a:solidFill>
                <a:latin typeface="Consolas"/>
                <a:ea typeface="Consolas"/>
                <a:cs typeface="Consolas"/>
                <a:sym typeface="Consolas"/>
              </a:rPr>
              <a:t>cell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tf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contrib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rnn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</a:rPr>
              <a:t>BasicLSTMCell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(num_units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hidden_size)    </a:t>
            </a:r>
            <a:b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...</a:t>
            </a:r>
            <a:b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outputs, _states 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tf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nn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dynamic_rnn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>
                <a:solidFill>
                  <a:srgbClr val="7F6000"/>
                </a:solidFill>
                <a:latin typeface="Consolas"/>
                <a:ea typeface="Consolas"/>
                <a:cs typeface="Consolas"/>
                <a:sym typeface="Consolas"/>
              </a:rPr>
              <a:t>cell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x_data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, dtype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tf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float32)</a:t>
            </a:r>
            <a:endParaRPr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49" name="Google Shape;249;p54"/>
          <p:cNvSpPr txBox="1"/>
          <p:nvPr/>
        </p:nvSpPr>
        <p:spPr>
          <a:xfrm>
            <a:off x="3442350" y="4662575"/>
            <a:ext cx="5866800" cy="66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4"/>
              </a:rPr>
              <a:t>https://github.com/hunkim/DeepLearningZeroToAll/blob/master/lab-12-0-rnn_basics.ipynb</a:t>
            </a:r>
            <a:r>
              <a:rPr lang="en" sz="1100">
                <a:solidFill>
                  <a:srgbClr val="808080"/>
                </a:solidFill>
              </a:rPr>
              <a:t> </a:t>
            </a:r>
            <a:endParaRPr sz="110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8" name="Google Shape;748;p10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66788" y="1658541"/>
            <a:ext cx="2505000" cy="205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9" name="Google Shape;749;p10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81475" y="292894"/>
            <a:ext cx="4737300" cy="4783800"/>
          </a:xfrm>
          <a:prstGeom prst="rect">
            <a:avLst/>
          </a:prstGeom>
          <a:noFill/>
          <a:ln>
            <a:noFill/>
          </a:ln>
        </p:spPr>
      </p:pic>
      <p:sp>
        <p:nvSpPr>
          <p:cNvPr id="750" name="Google Shape;750;p108"/>
          <p:cNvSpPr txBox="1"/>
          <p:nvPr/>
        </p:nvSpPr>
        <p:spPr>
          <a:xfrm>
            <a:off x="5368425" y="4905175"/>
            <a:ext cx="43095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5"/>
              </a:rPr>
              <a:t>http://karpathy.github.io/2015/05/21/rnn-effectiveness/</a:t>
            </a:r>
            <a:r>
              <a:rPr lang="en" sz="1200"/>
              <a:t> </a:t>
            </a:r>
            <a:endParaRPr sz="1200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09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char/word rnn (char/word level n to n model)</a:t>
            </a:r>
            <a:endParaRPr/>
          </a:p>
        </p:txBody>
      </p:sp>
      <p:sp>
        <p:nvSpPr>
          <p:cNvPr id="756" name="Google Shape;756;p109"/>
          <p:cNvSpPr/>
          <p:nvPr/>
        </p:nvSpPr>
        <p:spPr>
          <a:xfrm>
            <a:off x="1280324" y="3816550"/>
            <a:ext cx="7205700" cy="40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2300" u="sng" cap="none" strike="noStrik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https://github.com/sherjilozair/char-rnn-tensorflow</a:t>
            </a:r>
            <a:r>
              <a:rPr b="0" i="0" lang="en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500"/>
          </a:p>
        </p:txBody>
      </p:sp>
      <p:sp>
        <p:nvSpPr>
          <p:cNvPr id="757" name="Google Shape;757;p109"/>
          <p:cNvSpPr/>
          <p:nvPr/>
        </p:nvSpPr>
        <p:spPr>
          <a:xfrm>
            <a:off x="1285123" y="4373750"/>
            <a:ext cx="72057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2300" u="sng" cap="none" strike="noStrik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https://github.com/hunkim/word-rnn-tensorflow</a:t>
            </a:r>
            <a:r>
              <a:rPr b="0" i="0" lang="en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500"/>
          </a:p>
        </p:txBody>
      </p:sp>
      <p:pic>
        <p:nvPicPr>
          <p:cNvPr id="758" name="Google Shape;758;p10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967038" y="1545431"/>
            <a:ext cx="2505000" cy="205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3" name="Google Shape;763;p110"/>
          <p:cNvPicPr preferRelativeResize="0"/>
          <p:nvPr/>
        </p:nvPicPr>
        <p:blipFill>
          <a:blip r:embed="rId3">
            <a:alphaModFix amt="7000"/>
          </a:blip>
          <a:stretch>
            <a:fillRect/>
          </a:stretch>
        </p:blipFill>
        <p:spPr>
          <a:xfrm>
            <a:off x="0" y="-222190"/>
            <a:ext cx="9144002" cy="3149480"/>
          </a:xfrm>
          <a:prstGeom prst="rect">
            <a:avLst/>
          </a:prstGeom>
          <a:noFill/>
          <a:ln>
            <a:noFill/>
          </a:ln>
        </p:spPr>
      </p:pic>
      <p:sp>
        <p:nvSpPr>
          <p:cNvPr id="764" name="Google Shape;764;p110"/>
          <p:cNvSpPr txBox="1"/>
          <p:nvPr>
            <p:ph type="title"/>
          </p:nvPr>
        </p:nvSpPr>
        <p:spPr>
          <a:xfrm>
            <a:off x="1812726" y="853400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4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Lab 12-</a:t>
            </a:r>
            <a:r>
              <a:rPr lang="en"/>
              <a:t>5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2700"/>
              <a:t>Dynamic RNN</a:t>
            </a:r>
            <a:endParaRPr/>
          </a:p>
        </p:txBody>
      </p:sp>
      <p:sp>
        <p:nvSpPr>
          <p:cNvPr id="765" name="Google Shape;765;p110"/>
          <p:cNvSpPr txBox="1"/>
          <p:nvPr/>
        </p:nvSpPr>
        <p:spPr>
          <a:xfrm>
            <a:off x="1279125" y="3208031"/>
            <a:ext cx="65859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Gill Sans"/>
                <a:ea typeface="Gill Sans"/>
                <a:cs typeface="Gill Sans"/>
                <a:sym typeface="Gill Sans"/>
              </a:rPr>
              <a:t>Sung Kim &lt;</a:t>
            </a:r>
            <a:r>
              <a:rPr lang="en" sz="1900" u="sng">
                <a:solidFill>
                  <a:srgbClr val="0000FF"/>
                </a:solidFill>
                <a:latin typeface="Gill Sans"/>
                <a:ea typeface="Gill Sans"/>
                <a:cs typeface="Gill Sans"/>
                <a:sym typeface="Gill Sans"/>
                <a:hlinkClick r:id="rId4"/>
              </a:rPr>
              <a:t>hunkim+ml@gmail.com</a:t>
            </a:r>
            <a:r>
              <a:rPr lang="en" sz="1900">
                <a:latin typeface="Gill Sans"/>
                <a:ea typeface="Gill Sans"/>
                <a:cs typeface="Gill Sans"/>
                <a:sym typeface="Gill Sans"/>
              </a:rPr>
              <a:t>&gt;</a:t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Gill Sans"/>
                <a:ea typeface="Gill Sans"/>
                <a:cs typeface="Gill Sans"/>
                <a:sym typeface="Gill Sans"/>
              </a:rPr>
              <a:t>Code: </a:t>
            </a:r>
            <a:r>
              <a:rPr lang="en" sz="1900" u="sng">
                <a:solidFill>
                  <a:srgbClr val="0000FF"/>
                </a:solidFill>
                <a:latin typeface="Gill Sans"/>
                <a:ea typeface="Gill Sans"/>
                <a:cs typeface="Gill Sans"/>
                <a:sym typeface="Gill Sans"/>
                <a:hlinkClick r:id="rId5"/>
              </a:rPr>
              <a:t>https://github.com/hunkim/DeepLearningZeroToAll/</a:t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</p:txBody>
      </p:sp>
      <p:grpSp>
        <p:nvGrpSpPr>
          <p:cNvPr id="766" name="Google Shape;766;p110"/>
          <p:cNvGrpSpPr/>
          <p:nvPr/>
        </p:nvGrpSpPr>
        <p:grpSpPr>
          <a:xfrm>
            <a:off x="-348127" y="87975"/>
            <a:ext cx="2543803" cy="1589522"/>
            <a:chOff x="-928337" y="234600"/>
            <a:chExt cx="6783474" cy="4238725"/>
          </a:xfrm>
        </p:grpSpPr>
        <p:pic>
          <p:nvPicPr>
            <p:cNvPr id="767" name="Google Shape;767;p11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-928337" y="656925"/>
              <a:ext cx="6783474" cy="3816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68" name="Google Shape;768;p110"/>
            <p:cNvSpPr txBox="1"/>
            <p:nvPr/>
          </p:nvSpPr>
          <p:spPr>
            <a:xfrm>
              <a:off x="672550" y="234600"/>
              <a:ext cx="3581700" cy="105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With TF 1.0!</a:t>
              </a:r>
              <a:endParaRPr sz="1800"/>
            </a:p>
          </p:txBody>
        </p:sp>
      </p:grpSp>
      <p:pic>
        <p:nvPicPr>
          <p:cNvPr id="769" name="Google Shape;769;p11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546341" y="4261902"/>
            <a:ext cx="1428750" cy="7750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p111"/>
          <p:cNvSpPr txBox="1"/>
          <p:nvPr>
            <p:ph type="title"/>
          </p:nvPr>
        </p:nvSpPr>
        <p:spPr>
          <a:xfrm>
            <a:off x="225375" y="133950"/>
            <a:ext cx="88131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u="sng">
                <a:solidFill>
                  <a:schemeClr val="hlink"/>
                </a:solidFill>
                <a:hlinkClick r:id="rId3"/>
              </a:rPr>
              <a:t>https://github.com/hunkim/DeepLearningZeroToAll/</a:t>
            </a:r>
            <a:r>
              <a:rPr lang="en" sz="3000"/>
              <a:t> </a:t>
            </a:r>
            <a:endParaRPr sz="3000"/>
          </a:p>
        </p:txBody>
      </p:sp>
      <p:pic>
        <p:nvPicPr>
          <p:cNvPr id="775" name="Google Shape;775;p1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600" y="1724550"/>
            <a:ext cx="4194500" cy="25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6" name="Google Shape;776;p1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58725" y="1731250"/>
            <a:ext cx="4415503" cy="26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7" name="Google Shape;777;p11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1238" y="2080775"/>
            <a:ext cx="4109214" cy="25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8" name="Google Shape;778;p11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58725" y="2080775"/>
            <a:ext cx="4420023" cy="28384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9" name="Google Shape;779;p11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28600" y="2489475"/>
            <a:ext cx="4186237" cy="25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0" name="Google Shape;780;p11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483975" y="2489475"/>
            <a:ext cx="4420030" cy="25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1" name="Google Shape;781;p11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28600" y="2821975"/>
            <a:ext cx="4194500" cy="253044"/>
          </a:xfrm>
          <a:prstGeom prst="rect">
            <a:avLst/>
          </a:prstGeom>
          <a:noFill/>
          <a:ln>
            <a:noFill/>
          </a:ln>
        </p:spPr>
      </p:pic>
      <p:pic>
        <p:nvPicPr>
          <p:cNvPr id="782" name="Google Shape;782;p11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458725" y="2783825"/>
            <a:ext cx="4420025" cy="26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3" name="Google Shape;783;p111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95050" y="3101997"/>
            <a:ext cx="4274574" cy="279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784" name="Google Shape;784;p111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4469625" y="3097100"/>
            <a:ext cx="4498360" cy="27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5" name="Google Shape;785;p111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228600" y="1721700"/>
            <a:ext cx="2078579" cy="27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6" name="Google Shape;786;p111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6729650" y="3086625"/>
            <a:ext cx="2144587" cy="27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12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Different sequence length</a:t>
            </a:r>
            <a:endParaRPr/>
          </a:p>
        </p:txBody>
      </p:sp>
      <p:pic>
        <p:nvPicPr>
          <p:cNvPr id="792" name="Google Shape;792;p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47021" y="1217974"/>
            <a:ext cx="4503426" cy="2348575"/>
          </a:xfrm>
          <a:prstGeom prst="rect">
            <a:avLst/>
          </a:prstGeom>
          <a:noFill/>
          <a:ln>
            <a:noFill/>
          </a:ln>
        </p:spPr>
      </p:pic>
      <p:sp>
        <p:nvSpPr>
          <p:cNvPr id="793" name="Google Shape;793;p112"/>
          <p:cNvSpPr txBox="1"/>
          <p:nvPr/>
        </p:nvSpPr>
        <p:spPr>
          <a:xfrm>
            <a:off x="3725925" y="3595475"/>
            <a:ext cx="4081200" cy="14424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h</a:t>
            </a:r>
            <a:r>
              <a:rPr lang="en" sz="2000"/>
              <a:t>         e            l            l            o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h          i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w         h           y           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1"/>
                </a:solidFill>
              </a:rPr>
              <a:t>...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7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p113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Different sequence length</a:t>
            </a:r>
            <a:endParaRPr/>
          </a:p>
        </p:txBody>
      </p:sp>
      <p:pic>
        <p:nvPicPr>
          <p:cNvPr id="799" name="Google Shape;799;p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47021" y="1217974"/>
            <a:ext cx="4503426" cy="2348575"/>
          </a:xfrm>
          <a:prstGeom prst="rect">
            <a:avLst/>
          </a:prstGeom>
          <a:noFill/>
          <a:ln>
            <a:noFill/>
          </a:ln>
        </p:spPr>
      </p:pic>
      <p:sp>
        <p:nvSpPr>
          <p:cNvPr id="800" name="Google Shape;800;p113"/>
          <p:cNvSpPr txBox="1"/>
          <p:nvPr/>
        </p:nvSpPr>
        <p:spPr>
          <a:xfrm>
            <a:off x="3725925" y="3595475"/>
            <a:ext cx="4324500" cy="14424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h         e            l            l            o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h          i        &lt;pad&gt;  </a:t>
            </a:r>
            <a:r>
              <a:rPr lang="en" sz="2000">
                <a:solidFill>
                  <a:schemeClr val="dk1"/>
                </a:solidFill>
              </a:rPr>
              <a:t>&lt;pad&gt;   &lt;pad&gt;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w         h           y       </a:t>
            </a:r>
            <a:r>
              <a:rPr lang="en" sz="2000">
                <a:solidFill>
                  <a:schemeClr val="dk1"/>
                </a:solidFill>
              </a:rPr>
              <a:t>&lt;pad&gt;   &lt;pad&gt;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...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114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Different sequence length</a:t>
            </a:r>
            <a:endParaRPr/>
          </a:p>
        </p:txBody>
      </p:sp>
      <p:pic>
        <p:nvPicPr>
          <p:cNvPr id="806" name="Google Shape;806;p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47021" y="1217974"/>
            <a:ext cx="4503426" cy="2348575"/>
          </a:xfrm>
          <a:prstGeom prst="rect">
            <a:avLst/>
          </a:prstGeom>
          <a:noFill/>
          <a:ln>
            <a:noFill/>
          </a:ln>
        </p:spPr>
      </p:pic>
      <p:sp>
        <p:nvSpPr>
          <p:cNvPr id="807" name="Google Shape;807;p114"/>
          <p:cNvSpPr txBox="1"/>
          <p:nvPr/>
        </p:nvSpPr>
        <p:spPr>
          <a:xfrm>
            <a:off x="3725925" y="3595475"/>
            <a:ext cx="4324500" cy="14424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h         e            l            l            o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h          i        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w         h           y      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...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808" name="Google Shape;808;p114"/>
          <p:cNvSpPr txBox="1"/>
          <p:nvPr/>
        </p:nvSpPr>
        <p:spPr>
          <a:xfrm>
            <a:off x="172700" y="2909100"/>
            <a:ext cx="3410400" cy="9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sequence_length</a:t>
            </a:r>
            <a:r>
              <a:rPr b="1" lang="en" sz="20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20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b="1" lang="en" sz="20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b="1" lang="en" sz="20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b="1" lang="en" sz="20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b="1" lang="en" sz="20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b="1" lang="en" sz="20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b="1" lang="en" sz="20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]</a:t>
            </a:r>
            <a:endParaRPr b="1" sz="2000"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15"/>
          <p:cNvSpPr txBox="1"/>
          <p:nvPr>
            <p:ph type="title"/>
          </p:nvPr>
        </p:nvSpPr>
        <p:spPr>
          <a:xfrm>
            <a:off x="-8200" y="133948"/>
            <a:ext cx="9160500" cy="6822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Dynamic RNN</a:t>
            </a:r>
            <a:endParaRPr/>
          </a:p>
        </p:txBody>
      </p:sp>
      <p:sp>
        <p:nvSpPr>
          <p:cNvPr id="814" name="Google Shape;814;p115"/>
          <p:cNvSpPr txBox="1"/>
          <p:nvPr/>
        </p:nvSpPr>
        <p:spPr>
          <a:xfrm>
            <a:off x="76200" y="1113175"/>
            <a:ext cx="5724900" cy="338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rgbClr val="408080"/>
                </a:solidFill>
                <a:latin typeface="Consolas"/>
                <a:ea typeface="Consolas"/>
                <a:cs typeface="Consolas"/>
                <a:sym typeface="Consolas"/>
              </a:rPr>
              <a:t># 3 batches 'hello', 'eolll', 'lleel'</a:t>
            </a:r>
            <a:b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x_data </a:t>
            </a:r>
            <a:r>
              <a:rPr lang="en" sz="15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np</a:t>
            </a:r>
            <a:r>
              <a:rPr lang="en" sz="15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array([[[...]]], dtype</a:t>
            </a:r>
            <a:r>
              <a:rPr lang="en" sz="15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np</a:t>
            </a:r>
            <a:r>
              <a:rPr lang="en" sz="15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float32)</a:t>
            </a:r>
            <a:b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b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hidden_size </a:t>
            </a:r>
            <a:r>
              <a:rPr lang="en" sz="15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5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b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cell </a:t>
            </a:r>
            <a:r>
              <a:rPr lang="en" sz="15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rnn</a:t>
            </a:r>
            <a:r>
              <a:rPr lang="en" sz="15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BasicLSTMCell(num_units</a:t>
            </a:r>
            <a:r>
              <a:rPr lang="en" sz="15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hidden_size,                                                   </a:t>
            </a:r>
            <a:endParaRPr sz="1500"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                            state_is_tuple</a:t>
            </a:r>
            <a:r>
              <a:rPr lang="en" sz="15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1500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b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outputs, _states </a:t>
            </a:r>
            <a:r>
              <a:rPr lang="en" sz="15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tf</a:t>
            </a:r>
            <a:r>
              <a:rPr lang="en" sz="15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nn</a:t>
            </a:r>
            <a:r>
              <a:rPr lang="en" sz="15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dynamic_rnn(</a:t>
            </a:r>
            <a:b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    cell, x_data, sequence_length</a:t>
            </a:r>
            <a:r>
              <a:rPr lang="en" sz="15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5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" sz="15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" sz="15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], </a:t>
            </a:r>
            <a:endParaRPr sz="1500"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    dtype</a:t>
            </a:r>
            <a:r>
              <a:rPr lang="en" sz="15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tf</a:t>
            </a:r>
            <a:r>
              <a:rPr lang="en" sz="15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float32)</a:t>
            </a:r>
            <a:b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sess</a:t>
            </a:r>
            <a:r>
              <a:rPr lang="en" sz="15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run(tf</a:t>
            </a:r>
            <a:r>
              <a:rPr lang="en" sz="15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global_variables_initializer())</a:t>
            </a:r>
            <a:b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print(outputs</a:t>
            </a:r>
            <a:r>
              <a:rPr lang="en" sz="15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eval())</a:t>
            </a:r>
            <a:endParaRPr sz="1500"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15" name="Google Shape;815;p115"/>
          <p:cNvSpPr txBox="1"/>
          <p:nvPr/>
        </p:nvSpPr>
        <p:spPr>
          <a:xfrm>
            <a:off x="5690150" y="983975"/>
            <a:ext cx="3198000" cy="39135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08080"/>
                </a:solidFill>
                <a:highlight>
                  <a:srgbClr val="FFFFFF"/>
                </a:highlight>
              </a:rPr>
              <a:t>array([[[-0.17904168, -0.08053244],</a:t>
            </a:r>
            <a:br>
              <a:rPr lang="en" sz="1300">
                <a:solidFill>
                  <a:srgbClr val="008080"/>
                </a:solidFill>
                <a:highlight>
                  <a:srgbClr val="FFFFFF"/>
                </a:highlight>
              </a:rPr>
            </a:br>
            <a:r>
              <a:rPr lang="en" sz="1300">
                <a:solidFill>
                  <a:srgbClr val="008080"/>
                </a:solidFill>
                <a:highlight>
                  <a:srgbClr val="FFFFFF"/>
                </a:highlight>
              </a:rPr>
              <a:t>        [-0.01294809,  0.01660814],</a:t>
            </a:r>
            <a:br>
              <a:rPr lang="en" sz="1300">
                <a:solidFill>
                  <a:srgbClr val="008080"/>
                </a:solidFill>
                <a:highlight>
                  <a:srgbClr val="FFFFFF"/>
                </a:highlight>
              </a:rPr>
            </a:br>
            <a:r>
              <a:rPr lang="en" sz="1300">
                <a:solidFill>
                  <a:srgbClr val="008080"/>
                </a:solidFill>
                <a:highlight>
                  <a:srgbClr val="FFFFFF"/>
                </a:highlight>
              </a:rPr>
              <a:t>        [-0.05754048, -0.1368292 ],</a:t>
            </a:r>
            <a:br>
              <a:rPr lang="en" sz="1300">
                <a:solidFill>
                  <a:srgbClr val="008080"/>
                </a:solidFill>
                <a:highlight>
                  <a:srgbClr val="FFFFFF"/>
                </a:highlight>
              </a:rPr>
            </a:br>
            <a:r>
              <a:rPr lang="en" sz="1300">
                <a:solidFill>
                  <a:srgbClr val="008080"/>
                </a:solidFill>
                <a:highlight>
                  <a:srgbClr val="FFFFFF"/>
                </a:highlight>
              </a:rPr>
              <a:t>        [-0.08655578, -0.20553185],</a:t>
            </a:r>
            <a:br>
              <a:rPr lang="en" sz="1300">
                <a:solidFill>
                  <a:srgbClr val="008080"/>
                </a:solidFill>
                <a:highlight>
                  <a:srgbClr val="FFFFFF"/>
                </a:highlight>
              </a:rPr>
            </a:br>
            <a:r>
              <a:rPr lang="en" sz="1300">
                <a:solidFill>
                  <a:srgbClr val="008080"/>
                </a:solidFill>
                <a:highlight>
                  <a:srgbClr val="FFFFFF"/>
                </a:highlight>
              </a:rPr>
              <a:t>        [ 0.07297077, -0.21743253]],</a:t>
            </a:r>
            <a:br>
              <a:rPr lang="en" sz="1300">
                <a:solidFill>
                  <a:srgbClr val="008080"/>
                </a:solidFill>
                <a:highlight>
                  <a:srgbClr val="FFFFFF"/>
                </a:highlight>
              </a:rPr>
            </a:br>
            <a:br>
              <a:rPr lang="en" sz="1300">
                <a:solidFill>
                  <a:srgbClr val="008080"/>
                </a:solidFill>
                <a:highlight>
                  <a:srgbClr val="FFFFFF"/>
                </a:highlight>
              </a:rPr>
            </a:br>
            <a:r>
              <a:rPr lang="en" sz="1300">
                <a:solidFill>
                  <a:srgbClr val="008080"/>
                </a:solidFill>
                <a:highlight>
                  <a:srgbClr val="FFFFFF"/>
                </a:highlight>
              </a:rPr>
              <a:t>       [[ 0.10272847,  0.06519825],</a:t>
            </a:r>
            <a:br>
              <a:rPr lang="en" sz="1300">
                <a:solidFill>
                  <a:srgbClr val="008080"/>
                </a:solidFill>
                <a:highlight>
                  <a:srgbClr val="FFFFFF"/>
                </a:highlight>
              </a:rPr>
            </a:br>
            <a:r>
              <a:rPr lang="en" sz="1300">
                <a:solidFill>
                  <a:srgbClr val="008080"/>
                </a:solidFill>
                <a:highlight>
                  <a:srgbClr val="FFFFFF"/>
                </a:highlight>
              </a:rPr>
              <a:t>        [ 0.20188759, -0.05027055],</a:t>
            </a:r>
            <a:br>
              <a:rPr lang="en" sz="1300">
                <a:solidFill>
                  <a:srgbClr val="008080"/>
                </a:solidFill>
                <a:highlight>
                  <a:srgbClr val="FFFFFF"/>
                </a:highlight>
              </a:rPr>
            </a:br>
            <a:r>
              <a:rPr lang="en" sz="1300">
                <a:solidFill>
                  <a:srgbClr val="008080"/>
                </a:solidFill>
                <a:highlight>
                  <a:srgbClr val="FFFFFF"/>
                </a:highlight>
              </a:rPr>
              <a:t>        [ 0.09514933, -0.16452041],</a:t>
            </a:r>
            <a:br>
              <a:rPr lang="en" sz="1300">
                <a:solidFill>
                  <a:srgbClr val="008080"/>
                </a:solidFill>
                <a:highlight>
                  <a:srgbClr val="FFFFFF"/>
                </a:highlight>
              </a:rPr>
            </a:br>
            <a:r>
              <a:rPr lang="en" sz="1300">
                <a:solidFill>
                  <a:srgbClr val="008080"/>
                </a:solidFill>
                <a:highlight>
                  <a:srgbClr val="FFFFFF"/>
                </a:highlight>
              </a:rPr>
              <a:t>        </a:t>
            </a:r>
            <a:r>
              <a:rPr b="1" lang="en" sz="1300">
                <a:solidFill>
                  <a:srgbClr val="008080"/>
                </a:solidFill>
                <a:highlight>
                  <a:srgbClr val="FFFFFF"/>
                </a:highlight>
              </a:rPr>
              <a:t>[ 0.        ,  0.        ],</a:t>
            </a:r>
            <a:br>
              <a:rPr b="1" lang="en" sz="1300">
                <a:solidFill>
                  <a:srgbClr val="008080"/>
                </a:solidFill>
                <a:highlight>
                  <a:srgbClr val="FFFFFF"/>
                </a:highlight>
              </a:rPr>
            </a:br>
            <a:r>
              <a:rPr b="1" lang="en" sz="1300">
                <a:solidFill>
                  <a:srgbClr val="008080"/>
                </a:solidFill>
                <a:highlight>
                  <a:srgbClr val="FFFFFF"/>
                </a:highlight>
              </a:rPr>
              <a:t>        [ 0.        ,  0.        ]],</a:t>
            </a:r>
            <a:br>
              <a:rPr b="1" lang="en" sz="1300">
                <a:solidFill>
                  <a:srgbClr val="008080"/>
                </a:solidFill>
                <a:highlight>
                  <a:srgbClr val="FFFFFF"/>
                </a:highlight>
              </a:rPr>
            </a:br>
            <a:br>
              <a:rPr lang="en" sz="1300">
                <a:solidFill>
                  <a:srgbClr val="008080"/>
                </a:solidFill>
                <a:highlight>
                  <a:srgbClr val="FFFFFF"/>
                </a:highlight>
              </a:rPr>
            </a:br>
            <a:r>
              <a:rPr lang="en" sz="1300">
                <a:solidFill>
                  <a:srgbClr val="008080"/>
                </a:solidFill>
                <a:highlight>
                  <a:srgbClr val="FFFFFF"/>
                </a:highlight>
              </a:rPr>
              <a:t>       [[-0.04893036, -0.14655617],</a:t>
            </a:r>
            <a:br>
              <a:rPr lang="en" sz="1300">
                <a:solidFill>
                  <a:srgbClr val="008080"/>
                </a:solidFill>
                <a:highlight>
                  <a:srgbClr val="FFFFFF"/>
                </a:highlight>
              </a:rPr>
            </a:br>
            <a:r>
              <a:rPr lang="en" sz="1300">
                <a:solidFill>
                  <a:srgbClr val="008080"/>
                </a:solidFill>
                <a:highlight>
                  <a:srgbClr val="FFFFFF"/>
                </a:highlight>
              </a:rPr>
              <a:t>        [-0.07947272, -0.20996611],</a:t>
            </a:r>
            <a:br>
              <a:rPr lang="en" sz="1300">
                <a:solidFill>
                  <a:srgbClr val="008080"/>
                </a:solidFill>
                <a:highlight>
                  <a:srgbClr val="FFFFFF"/>
                </a:highlight>
              </a:rPr>
            </a:br>
            <a:r>
              <a:rPr lang="en" sz="1300">
                <a:solidFill>
                  <a:srgbClr val="008080"/>
                </a:solidFill>
                <a:highlight>
                  <a:srgbClr val="FFFFFF"/>
                </a:highlight>
              </a:rPr>
              <a:t>        [ 0.06466491, -0.02576563],</a:t>
            </a:r>
            <a:br>
              <a:rPr lang="en" sz="1300">
                <a:solidFill>
                  <a:srgbClr val="008080"/>
                </a:solidFill>
                <a:highlight>
                  <a:srgbClr val="FFFFFF"/>
                </a:highlight>
              </a:rPr>
            </a:br>
            <a:r>
              <a:rPr lang="en" sz="1300">
                <a:solidFill>
                  <a:srgbClr val="008080"/>
                </a:solidFill>
                <a:highlight>
                  <a:srgbClr val="FFFFFF"/>
                </a:highlight>
              </a:rPr>
              <a:t>        [ 0.15087658,  0.05166111],</a:t>
            </a:r>
            <a:br>
              <a:rPr lang="en" sz="1300">
                <a:solidFill>
                  <a:srgbClr val="008080"/>
                </a:solidFill>
                <a:highlight>
                  <a:srgbClr val="FFFFFF"/>
                </a:highlight>
              </a:rPr>
            </a:br>
            <a:r>
              <a:rPr lang="en" sz="1300">
                <a:solidFill>
                  <a:srgbClr val="008080"/>
                </a:solidFill>
                <a:highlight>
                  <a:srgbClr val="FFFFFF"/>
                </a:highlight>
              </a:rPr>
              <a:t>        </a:t>
            </a:r>
            <a:r>
              <a:rPr b="1" lang="en" sz="1300">
                <a:solidFill>
                  <a:srgbClr val="008080"/>
                </a:solidFill>
                <a:highlight>
                  <a:srgbClr val="FFFFFF"/>
                </a:highlight>
              </a:rPr>
              <a:t>[ 0.        ,  0.        ]]],</a:t>
            </a:r>
            <a:endParaRPr b="1" sz="130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sp>
        <p:nvSpPr>
          <p:cNvPr id="816" name="Google Shape;816;p115"/>
          <p:cNvSpPr txBox="1"/>
          <p:nvPr/>
        </p:nvSpPr>
        <p:spPr>
          <a:xfrm>
            <a:off x="3442350" y="4662575"/>
            <a:ext cx="5866800" cy="66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3"/>
              </a:rPr>
              <a:t>https://github.com/hunkim/DeepLearningZeroToAll/blob/master/lab-12-0-rnn_basics.ipynb</a:t>
            </a:r>
            <a:r>
              <a:rPr lang="en" sz="1100">
                <a:solidFill>
                  <a:srgbClr val="808080"/>
                </a:solidFill>
              </a:rPr>
              <a:t> </a:t>
            </a:r>
            <a:endParaRPr sz="1100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0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1" name="Google Shape;821;p116"/>
          <p:cNvPicPr preferRelativeResize="0"/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>
            <a:off x="0" y="171567"/>
            <a:ext cx="9143999" cy="4800367"/>
          </a:xfrm>
          <a:prstGeom prst="rect">
            <a:avLst/>
          </a:prstGeom>
          <a:noFill/>
          <a:ln>
            <a:noFill/>
          </a:ln>
        </p:spPr>
      </p:pic>
      <p:sp>
        <p:nvSpPr>
          <p:cNvPr id="822" name="Google Shape;822;p116"/>
          <p:cNvSpPr txBox="1"/>
          <p:nvPr>
            <p:ph type="title"/>
          </p:nvPr>
        </p:nvSpPr>
        <p:spPr>
          <a:xfrm>
            <a:off x="1812726" y="853400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4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Lab 12-</a:t>
            </a:r>
            <a:r>
              <a:rPr lang="en"/>
              <a:t>6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2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RNN with </a:t>
            </a:r>
            <a:r>
              <a:rPr lang="en" sz="2700"/>
              <a:t>time series data (stock) </a:t>
            </a:r>
            <a:endParaRPr/>
          </a:p>
        </p:txBody>
      </p:sp>
      <p:sp>
        <p:nvSpPr>
          <p:cNvPr id="823" name="Google Shape;823;p116"/>
          <p:cNvSpPr txBox="1"/>
          <p:nvPr/>
        </p:nvSpPr>
        <p:spPr>
          <a:xfrm>
            <a:off x="1279125" y="3208031"/>
            <a:ext cx="65859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Gill Sans"/>
                <a:ea typeface="Gill Sans"/>
                <a:cs typeface="Gill Sans"/>
                <a:sym typeface="Gill Sans"/>
              </a:rPr>
              <a:t>Sung Kim &lt;</a:t>
            </a:r>
            <a:r>
              <a:rPr lang="en" sz="1900" u="sng">
                <a:solidFill>
                  <a:srgbClr val="0000FF"/>
                </a:solidFill>
                <a:latin typeface="Gill Sans"/>
                <a:ea typeface="Gill Sans"/>
                <a:cs typeface="Gill Sans"/>
                <a:sym typeface="Gill Sans"/>
                <a:hlinkClick r:id="rId4"/>
              </a:rPr>
              <a:t>hunkim+ml@gmail.com</a:t>
            </a:r>
            <a:r>
              <a:rPr lang="en" sz="1900">
                <a:latin typeface="Gill Sans"/>
                <a:ea typeface="Gill Sans"/>
                <a:cs typeface="Gill Sans"/>
                <a:sym typeface="Gill Sans"/>
              </a:rPr>
              <a:t>&gt;</a:t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Gill Sans"/>
                <a:ea typeface="Gill Sans"/>
                <a:cs typeface="Gill Sans"/>
                <a:sym typeface="Gill Sans"/>
              </a:rPr>
              <a:t>Code: </a:t>
            </a:r>
            <a:r>
              <a:rPr lang="en" sz="1900" u="sng">
                <a:solidFill>
                  <a:srgbClr val="0000FF"/>
                </a:solidFill>
                <a:latin typeface="Gill Sans"/>
                <a:ea typeface="Gill Sans"/>
                <a:cs typeface="Gill Sans"/>
                <a:sym typeface="Gill Sans"/>
                <a:hlinkClick r:id="rId5"/>
              </a:rPr>
              <a:t>https://github.com/hunkim/DeepLearningZeroToAll/</a:t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</p:txBody>
      </p:sp>
      <p:grpSp>
        <p:nvGrpSpPr>
          <p:cNvPr id="824" name="Google Shape;824;p116"/>
          <p:cNvGrpSpPr/>
          <p:nvPr/>
        </p:nvGrpSpPr>
        <p:grpSpPr>
          <a:xfrm>
            <a:off x="-348127" y="87975"/>
            <a:ext cx="2543803" cy="1589522"/>
            <a:chOff x="-928337" y="234600"/>
            <a:chExt cx="6783474" cy="4238725"/>
          </a:xfrm>
        </p:grpSpPr>
        <p:pic>
          <p:nvPicPr>
            <p:cNvPr id="825" name="Google Shape;825;p11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-928337" y="656925"/>
              <a:ext cx="6783474" cy="3816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26" name="Google Shape;826;p116"/>
            <p:cNvSpPr txBox="1"/>
            <p:nvPr/>
          </p:nvSpPr>
          <p:spPr>
            <a:xfrm>
              <a:off x="672550" y="234600"/>
              <a:ext cx="3581700" cy="105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With TF 1.0!</a:t>
              </a:r>
              <a:endParaRPr sz="1800"/>
            </a:p>
          </p:txBody>
        </p:sp>
      </p:grpSp>
      <p:pic>
        <p:nvPicPr>
          <p:cNvPr id="827" name="Google Shape;827;p1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546341" y="4261902"/>
            <a:ext cx="1428750" cy="7750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p117"/>
          <p:cNvSpPr txBox="1"/>
          <p:nvPr>
            <p:ph type="title"/>
          </p:nvPr>
        </p:nvSpPr>
        <p:spPr>
          <a:xfrm>
            <a:off x="225375" y="133950"/>
            <a:ext cx="88131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u="sng">
                <a:solidFill>
                  <a:schemeClr val="hlink"/>
                </a:solidFill>
                <a:hlinkClick r:id="rId3"/>
              </a:rPr>
              <a:t>https://github.com/hunkim/DeepLearningZeroToAll/</a:t>
            </a:r>
            <a:r>
              <a:rPr lang="en" sz="3000"/>
              <a:t> </a:t>
            </a:r>
            <a:endParaRPr sz="3000"/>
          </a:p>
        </p:txBody>
      </p:sp>
      <p:pic>
        <p:nvPicPr>
          <p:cNvPr id="833" name="Google Shape;833;p1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600" y="1724550"/>
            <a:ext cx="4194500" cy="25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4" name="Google Shape;834;p1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58725" y="1731250"/>
            <a:ext cx="4415503" cy="26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5" name="Google Shape;835;p1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1238" y="2080775"/>
            <a:ext cx="4109214" cy="25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6" name="Google Shape;836;p1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58725" y="2080775"/>
            <a:ext cx="4420023" cy="28384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7" name="Google Shape;837;p1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28600" y="2489475"/>
            <a:ext cx="4186237" cy="25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8" name="Google Shape;838;p11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483975" y="2489475"/>
            <a:ext cx="4420030" cy="25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9" name="Google Shape;839;p11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28600" y="2821975"/>
            <a:ext cx="4194500" cy="253044"/>
          </a:xfrm>
          <a:prstGeom prst="rect">
            <a:avLst/>
          </a:prstGeom>
          <a:noFill/>
          <a:ln>
            <a:noFill/>
          </a:ln>
        </p:spPr>
      </p:pic>
      <p:pic>
        <p:nvPicPr>
          <p:cNvPr id="840" name="Google Shape;840;p11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458725" y="2783825"/>
            <a:ext cx="4420025" cy="26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1" name="Google Shape;841;p117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95050" y="3101997"/>
            <a:ext cx="4274574" cy="279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842" name="Google Shape;842;p117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4469625" y="3097100"/>
            <a:ext cx="4498360" cy="27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3" name="Google Shape;843;p117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228600" y="1721700"/>
            <a:ext cx="2078579" cy="27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4" name="Google Shape;844;p117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6729650" y="3086625"/>
            <a:ext cx="2144587" cy="27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55"/>
          <p:cNvSpPr txBox="1"/>
          <p:nvPr>
            <p:ph type="title"/>
          </p:nvPr>
        </p:nvSpPr>
        <p:spPr>
          <a:xfrm>
            <a:off x="824075" y="133950"/>
            <a:ext cx="79761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One node: 4 (</a:t>
            </a:r>
            <a:r>
              <a:rPr i="1" lang="en"/>
              <a:t>input-dim</a:t>
            </a:r>
            <a:r>
              <a:rPr lang="en"/>
              <a:t>) in 2 (</a:t>
            </a:r>
            <a:r>
              <a:rPr i="1" lang="en"/>
              <a:t>hidden_size</a:t>
            </a:r>
            <a:r>
              <a:rPr lang="en"/>
              <a:t>)</a:t>
            </a:r>
            <a:endParaRPr/>
          </a:p>
        </p:txBody>
      </p:sp>
      <p:pic>
        <p:nvPicPr>
          <p:cNvPr id="255" name="Google Shape;255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063" y="1419750"/>
            <a:ext cx="7495875" cy="3758601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55"/>
          <p:cNvSpPr/>
          <p:nvPr/>
        </p:nvSpPr>
        <p:spPr>
          <a:xfrm>
            <a:off x="2905650" y="1415150"/>
            <a:ext cx="1825500" cy="62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55"/>
          <p:cNvSpPr/>
          <p:nvPr/>
        </p:nvSpPr>
        <p:spPr>
          <a:xfrm>
            <a:off x="872525" y="2731475"/>
            <a:ext cx="1825500" cy="62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118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 </a:t>
            </a:r>
            <a:r>
              <a:rPr lang="en"/>
              <a:t>series</a:t>
            </a:r>
            <a:r>
              <a:rPr lang="en"/>
              <a:t> data</a:t>
            </a:r>
            <a:endParaRPr/>
          </a:p>
        </p:txBody>
      </p:sp>
      <p:pic>
        <p:nvPicPr>
          <p:cNvPr id="850" name="Google Shape;850;p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6625" y="1269126"/>
            <a:ext cx="6690700" cy="3512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4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p119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Time series data</a:t>
            </a:r>
            <a:endParaRPr/>
          </a:p>
        </p:txBody>
      </p:sp>
      <p:graphicFrame>
        <p:nvGraphicFramePr>
          <p:cNvPr id="856" name="Google Shape;856;p119"/>
          <p:cNvGraphicFramePr/>
          <p:nvPr/>
        </p:nvGraphicFramePr>
        <p:xfrm>
          <a:off x="1014688" y="1470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{3FE662DC-F23D-4C24-B869-07F54CFDBB7D}</a:tableStyleId>
              </a:tblPr>
              <a:tblGrid>
                <a:gridCol w="1430325"/>
                <a:gridCol w="1430325"/>
                <a:gridCol w="1430325"/>
                <a:gridCol w="1393275"/>
                <a:gridCol w="1430325"/>
              </a:tblGrid>
              <a:tr h="3602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Open</a:t>
                      </a:r>
                      <a:endParaRPr sz="1000"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High</a:t>
                      </a:r>
                      <a:endParaRPr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Low</a:t>
                      </a:r>
                      <a:endParaRPr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Volume</a:t>
                      </a:r>
                      <a:endParaRPr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Close</a:t>
                      </a:r>
                      <a:endParaRPr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EC0BF"/>
                    </a:solidFill>
                  </a:tcPr>
                </a:tc>
              </a:tr>
              <a:tr h="3011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828.659973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833.450012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828.349976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1247700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831.659973</a:t>
                      </a:r>
                      <a:endParaRPr b="1"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</a:tr>
              <a:tr h="3011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823.02002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828.070007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821.655029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1597800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828.070007</a:t>
                      </a:r>
                      <a:endParaRPr b="1"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</a:tr>
              <a:tr h="3011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819.929993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824.400024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818.97998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1281700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824.159973</a:t>
                      </a:r>
                      <a:endParaRPr b="1"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</a:tr>
              <a:tr h="3011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819.359985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823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818.469971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1304000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818.97998</a:t>
                      </a:r>
                      <a:endParaRPr b="1"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</a:tr>
              <a:tr h="3011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819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823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816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1053600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820.450012</a:t>
                      </a:r>
                      <a:endParaRPr b="1"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</a:tr>
              <a:tr h="3011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816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820.958984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815.48999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1198100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819.23999</a:t>
                      </a:r>
                      <a:endParaRPr b="1"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</a:tr>
              <a:tr h="3011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811.700012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815.25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809.780029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1129100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813.669983</a:t>
                      </a:r>
                      <a:endParaRPr b="1"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</a:tr>
              <a:tr h="3011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809.51001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810.659973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804.539978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989700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809.559998</a:t>
                      </a:r>
                      <a:endParaRPr b="1"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</a:tr>
              <a:tr h="3011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807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811.840027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803.190002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1155300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808.380005</a:t>
                      </a:r>
                      <a:endParaRPr b="1"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</a:tr>
            </a:tbl>
          </a:graphicData>
        </a:graphic>
      </p:graphicFrame>
      <p:sp>
        <p:nvSpPr>
          <p:cNvPr id="857" name="Google Shape;857;p119"/>
          <p:cNvSpPr txBox="1"/>
          <p:nvPr/>
        </p:nvSpPr>
        <p:spPr>
          <a:xfrm>
            <a:off x="2889750" y="4456425"/>
            <a:ext cx="3364500" cy="8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'data-02-stock_daily.csv'</a:t>
            </a:r>
            <a:endParaRPr b="1" sz="1800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2" name="Google Shape;862;p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95950"/>
            <a:ext cx="8934448" cy="2476525"/>
          </a:xfrm>
          <a:prstGeom prst="rect">
            <a:avLst/>
          </a:prstGeom>
          <a:noFill/>
          <a:ln>
            <a:noFill/>
          </a:ln>
        </p:spPr>
      </p:pic>
      <p:sp>
        <p:nvSpPr>
          <p:cNvPr id="863" name="Google Shape;863;p120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Many to one</a:t>
            </a:r>
            <a:endParaRPr/>
          </a:p>
        </p:txBody>
      </p:sp>
      <p:sp>
        <p:nvSpPr>
          <p:cNvPr id="864" name="Google Shape;864;p120"/>
          <p:cNvSpPr txBox="1"/>
          <p:nvPr/>
        </p:nvSpPr>
        <p:spPr>
          <a:xfrm>
            <a:off x="403775" y="3463775"/>
            <a:ext cx="391200" cy="41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1</a:t>
            </a:r>
            <a:endParaRPr sz="2400"/>
          </a:p>
        </p:txBody>
      </p:sp>
      <p:sp>
        <p:nvSpPr>
          <p:cNvPr id="865" name="Google Shape;865;p120"/>
          <p:cNvSpPr txBox="1"/>
          <p:nvPr/>
        </p:nvSpPr>
        <p:spPr>
          <a:xfrm>
            <a:off x="1775375" y="3463775"/>
            <a:ext cx="391200" cy="41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2</a:t>
            </a:r>
            <a:endParaRPr sz="2400"/>
          </a:p>
        </p:txBody>
      </p:sp>
      <p:sp>
        <p:nvSpPr>
          <p:cNvPr id="866" name="Google Shape;866;p120"/>
          <p:cNvSpPr txBox="1"/>
          <p:nvPr/>
        </p:nvSpPr>
        <p:spPr>
          <a:xfrm>
            <a:off x="3070775" y="3463775"/>
            <a:ext cx="391200" cy="41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3</a:t>
            </a:r>
            <a:endParaRPr sz="2400"/>
          </a:p>
        </p:txBody>
      </p:sp>
      <p:sp>
        <p:nvSpPr>
          <p:cNvPr id="867" name="Google Shape;867;p120"/>
          <p:cNvSpPr txBox="1"/>
          <p:nvPr/>
        </p:nvSpPr>
        <p:spPr>
          <a:xfrm>
            <a:off x="4442375" y="3463775"/>
            <a:ext cx="391200" cy="41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4</a:t>
            </a:r>
            <a:endParaRPr sz="2400"/>
          </a:p>
        </p:txBody>
      </p:sp>
      <p:sp>
        <p:nvSpPr>
          <p:cNvPr id="868" name="Google Shape;868;p120"/>
          <p:cNvSpPr txBox="1"/>
          <p:nvPr/>
        </p:nvSpPr>
        <p:spPr>
          <a:xfrm>
            <a:off x="5737775" y="3463775"/>
            <a:ext cx="391200" cy="41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5</a:t>
            </a:r>
            <a:endParaRPr sz="2400"/>
          </a:p>
        </p:txBody>
      </p:sp>
      <p:sp>
        <p:nvSpPr>
          <p:cNvPr id="869" name="Google Shape;869;p120"/>
          <p:cNvSpPr txBox="1"/>
          <p:nvPr/>
        </p:nvSpPr>
        <p:spPr>
          <a:xfrm>
            <a:off x="8406325" y="1495950"/>
            <a:ext cx="391200" cy="41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8</a:t>
            </a:r>
            <a:endParaRPr sz="2400"/>
          </a:p>
        </p:txBody>
      </p:sp>
      <p:sp>
        <p:nvSpPr>
          <p:cNvPr id="870" name="Google Shape;870;p120"/>
          <p:cNvSpPr txBox="1"/>
          <p:nvPr/>
        </p:nvSpPr>
        <p:spPr>
          <a:xfrm>
            <a:off x="7109375" y="3463775"/>
            <a:ext cx="391200" cy="41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6</a:t>
            </a:r>
            <a:endParaRPr sz="2400"/>
          </a:p>
        </p:txBody>
      </p:sp>
      <p:sp>
        <p:nvSpPr>
          <p:cNvPr id="871" name="Google Shape;871;p120"/>
          <p:cNvSpPr txBox="1"/>
          <p:nvPr/>
        </p:nvSpPr>
        <p:spPr>
          <a:xfrm>
            <a:off x="8480975" y="3463775"/>
            <a:ext cx="391200" cy="41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7</a:t>
            </a:r>
            <a:endParaRPr sz="2400"/>
          </a:p>
        </p:txBody>
      </p:sp>
      <p:sp>
        <p:nvSpPr>
          <p:cNvPr id="872" name="Google Shape;872;p120"/>
          <p:cNvSpPr txBox="1"/>
          <p:nvPr/>
        </p:nvSpPr>
        <p:spPr>
          <a:xfrm>
            <a:off x="2498350" y="4890000"/>
            <a:ext cx="69171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4"/>
              </a:rPr>
              <a:t>https://github.com/hunkim/DeepLearningZeroToAll/blob/master/lab-12-5-rnn_stock_prediction.py</a:t>
            </a:r>
            <a:r>
              <a:rPr lang="en" sz="1200">
                <a:solidFill>
                  <a:schemeClr val="dk1"/>
                </a:solidFill>
              </a:rPr>
              <a:t> </a:t>
            </a:r>
            <a:endParaRPr sz="1200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6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77" name="Google Shape;877;p121"/>
          <p:cNvGraphicFramePr/>
          <p:nvPr/>
        </p:nvGraphicFramePr>
        <p:xfrm>
          <a:off x="142838" y="2010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{3FE662DC-F23D-4C24-B869-07F54CFDBB7D}</a:tableStyleId>
              </a:tblPr>
              <a:tblGrid>
                <a:gridCol w="1074650"/>
                <a:gridCol w="1074650"/>
                <a:gridCol w="1074650"/>
                <a:gridCol w="1046825"/>
                <a:gridCol w="1074650"/>
              </a:tblGrid>
              <a:tr h="3579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Open</a:t>
                      </a:r>
                      <a:endParaRPr sz="1000"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High</a:t>
                      </a:r>
                      <a:endParaRPr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Low</a:t>
                      </a:r>
                      <a:endParaRPr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Volume</a:t>
                      </a:r>
                      <a:endParaRPr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Close</a:t>
                      </a:r>
                      <a:endParaRPr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EC0BF"/>
                    </a:solidFill>
                  </a:tcPr>
                </a:tc>
              </a:tr>
              <a:tr h="3083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828.659973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833.450012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828.349976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1247700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831.659973</a:t>
                      </a:r>
                      <a:endParaRPr b="1"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</a:tr>
              <a:tr h="3083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823.02002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828.070007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821.655029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1597800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828.070007</a:t>
                      </a:r>
                      <a:endParaRPr b="1"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</a:tr>
              <a:tr h="3083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819.929993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824.400024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818.97998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1281700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824.159973</a:t>
                      </a:r>
                      <a:endParaRPr b="1"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</a:tr>
              <a:tr h="3083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819.359985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823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818.469971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1304000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818.97998</a:t>
                      </a:r>
                      <a:endParaRPr b="1"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</a:tr>
              <a:tr h="3083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819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823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816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1053600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820.450012</a:t>
                      </a:r>
                      <a:endParaRPr b="1"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</a:tr>
              <a:tr h="3083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816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820.958984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815.48999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1198100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819.23999</a:t>
                      </a:r>
                      <a:endParaRPr b="1"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</a:tr>
              <a:tr h="3083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811.700012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815.25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809.780029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1129100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813.669983</a:t>
                      </a:r>
                      <a:endParaRPr b="1"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</a:tr>
              <a:tr h="3083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809.51001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810.659973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804.539978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989700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?</a:t>
                      </a:r>
                      <a:endParaRPr b="1"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</a:tr>
              <a:tr h="3083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807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811.840027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803.190002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1155300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?</a:t>
                      </a:r>
                      <a:endParaRPr b="1"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</a:tr>
            </a:tbl>
          </a:graphicData>
        </a:graphic>
      </p:graphicFrame>
      <p:pic>
        <p:nvPicPr>
          <p:cNvPr id="878" name="Google Shape;878;p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0200" y="31550"/>
            <a:ext cx="6618793" cy="1834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2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p122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Reading data</a:t>
            </a:r>
            <a:endParaRPr/>
          </a:p>
        </p:txBody>
      </p:sp>
      <p:sp>
        <p:nvSpPr>
          <p:cNvPr id="884" name="Google Shape;884;p122"/>
          <p:cNvSpPr txBox="1"/>
          <p:nvPr/>
        </p:nvSpPr>
        <p:spPr>
          <a:xfrm>
            <a:off x="143300" y="491975"/>
            <a:ext cx="5850000" cy="449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  <a:highlight>
                  <a:srgbClr val="FFE4FF"/>
                </a:highlight>
                <a:latin typeface="Consolas"/>
                <a:ea typeface="Consolas"/>
                <a:cs typeface="Consolas"/>
                <a:sym typeface="Consolas"/>
              </a:rPr>
              <a:t>timesteps</a:t>
            </a:r>
            <a:r>
              <a:rPr i="1"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seq_length = </a:t>
            </a:r>
            <a:r>
              <a:rPr i="1"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7</a:t>
            </a:r>
            <a:endParaRPr i="1">
              <a:solidFill>
                <a:srgbClr val="0000FF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data_dim = </a:t>
            </a:r>
            <a:r>
              <a:rPr i="1"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5</a:t>
            </a:r>
            <a:endParaRPr i="1">
              <a:solidFill>
                <a:srgbClr val="0000FF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output_dim = </a:t>
            </a:r>
            <a:r>
              <a:rPr i="1"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endParaRPr i="1">
              <a:solidFill>
                <a:srgbClr val="0000FF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Open,High,Low,Close,Volume</a:t>
            </a:r>
            <a:endParaRPr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xy = np.loadtxt(</a:t>
            </a: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'data-02-stock_daily.csv'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delimiter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','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xy = xy[::-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  </a:t>
            </a:r>
            <a:r>
              <a:rPr i="1" lang="en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reverse order (chronically ordered)</a:t>
            </a:r>
            <a:endParaRPr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xy = MinMaxScaler(xy)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 = xy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 = xy[:, [-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]]  </a:t>
            </a:r>
            <a:r>
              <a:rPr i="1" lang="en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Close as label</a:t>
            </a:r>
            <a:endParaRPr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dataX = []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dataY = []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 </a:t>
            </a:r>
            <a:r>
              <a:rPr b="1"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range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(y) - seq_length):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_x = x[i:i + seq_length]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_y = y[i + seq_length]  </a:t>
            </a:r>
            <a:r>
              <a:rPr i="1" lang="en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Next close price</a:t>
            </a:r>
            <a:endParaRPr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(_x, </a:t>
            </a: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"-&gt;"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_y)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dataX.append(_x)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dataY.append(_y)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85" name="Google Shape;885;p122"/>
          <p:cNvSpPr txBox="1"/>
          <p:nvPr/>
        </p:nvSpPr>
        <p:spPr>
          <a:xfrm>
            <a:off x="6102500" y="533400"/>
            <a:ext cx="2896500" cy="44046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48895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38761D"/>
                </a:solidFill>
              </a:rPr>
              <a:t>[</a:t>
            </a:r>
            <a:r>
              <a:rPr b="1" lang="en" sz="1100">
                <a:solidFill>
                  <a:srgbClr val="38761D"/>
                </a:solidFill>
              </a:rPr>
              <a:t>[ 0.186</a:t>
            </a:r>
            <a:r>
              <a:rPr b="1" lang="en" sz="1100">
                <a:solidFill>
                  <a:srgbClr val="38761D"/>
                </a:solidFill>
              </a:rPr>
              <a:t>67876</a:t>
            </a:r>
            <a:r>
              <a:rPr b="1" lang="en" sz="1100">
                <a:solidFill>
                  <a:srgbClr val="38761D"/>
                </a:solidFill>
              </a:rPr>
              <a:t>  0.209</a:t>
            </a:r>
            <a:r>
              <a:rPr b="1" lang="en" sz="1100">
                <a:solidFill>
                  <a:srgbClr val="38761D"/>
                </a:solidFill>
              </a:rPr>
              <a:t>48057</a:t>
            </a:r>
            <a:r>
              <a:rPr b="1" lang="en" sz="1100">
                <a:solidFill>
                  <a:srgbClr val="38761D"/>
                </a:solidFill>
              </a:rPr>
              <a:t>  0.208</a:t>
            </a:r>
            <a:r>
              <a:rPr b="1" lang="en" sz="1100">
                <a:solidFill>
                  <a:srgbClr val="38761D"/>
                </a:solidFill>
              </a:rPr>
              <a:t>78184</a:t>
            </a:r>
            <a:r>
              <a:rPr b="1" lang="en" sz="1100">
                <a:solidFill>
                  <a:srgbClr val="38761D"/>
                </a:solidFill>
              </a:rPr>
              <a:t>  0.         </a:t>
            </a:r>
            <a:r>
              <a:rPr b="1" lang="en" sz="1100">
                <a:solidFill>
                  <a:srgbClr val="38761D"/>
                </a:solidFill>
              </a:rPr>
              <a:t> </a:t>
            </a:r>
            <a:r>
              <a:rPr b="1" lang="en" sz="1100">
                <a:solidFill>
                  <a:srgbClr val="38761D"/>
                </a:solidFill>
              </a:rPr>
              <a:t>0.21744815]</a:t>
            </a:r>
            <a:endParaRPr b="1" sz="1100">
              <a:solidFill>
                <a:srgbClr val="38761D"/>
              </a:solidFill>
            </a:endParaRPr>
          </a:p>
          <a:p>
            <a:pPr indent="48895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38761D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38761D"/>
                </a:solidFill>
              </a:rPr>
              <a:t>[ 0.30697388  0.31463414  0.21899367  0.01247647  0.21698189]</a:t>
            </a:r>
            <a:endParaRPr b="1" sz="1100">
              <a:solidFill>
                <a:srgbClr val="38761D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38761D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38761D"/>
                </a:solidFill>
              </a:rPr>
              <a:t>[ 0.21914211  0.26390721  0.2246864   0.45632338  0.22496747]</a:t>
            </a:r>
            <a:endParaRPr b="1" sz="1100">
              <a:solidFill>
                <a:srgbClr val="38761D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38761D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38761D"/>
                </a:solidFill>
              </a:rPr>
              <a:t>[ 0.23312993  0.23641916  0.16268272  0.57017119  0.14744274]</a:t>
            </a:r>
            <a:endParaRPr b="1" sz="1100">
              <a:solidFill>
                <a:srgbClr val="38761D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38761D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38761D"/>
                </a:solidFill>
              </a:rPr>
              <a:t>[ 0.13431201  0.15175877  0.11617252  0.39380658  0.13289962]</a:t>
            </a:r>
            <a:endParaRPr b="1" sz="1100">
              <a:solidFill>
                <a:srgbClr val="38761D"/>
              </a:solidFill>
            </a:endParaRPr>
          </a:p>
          <a:p>
            <a:pPr indent="48895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38761D"/>
                </a:solidFill>
              </a:rPr>
              <a:t> [ 0.13973232  0.17060429  0.15860382  0.28173344  0.18171679]</a:t>
            </a:r>
            <a:endParaRPr b="1" sz="1100">
              <a:solidFill>
                <a:srgbClr val="38761D"/>
              </a:solidFill>
            </a:endParaRPr>
          </a:p>
          <a:p>
            <a:pPr indent="48895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38761D"/>
                </a:solidFill>
              </a:rPr>
              <a:t> [ 0.18933069  0.20057799  0.19187983  0.29783096  0.2086465 ]] </a:t>
            </a:r>
            <a:endParaRPr b="1" sz="1100">
              <a:solidFill>
                <a:srgbClr val="38761D"/>
              </a:solidFill>
            </a:endParaRPr>
          </a:p>
          <a:p>
            <a:pPr indent="48895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38761D"/>
                </a:solidFill>
              </a:rPr>
              <a:t>--&gt; [ 0.14106001]</a:t>
            </a:r>
            <a:endParaRPr b="1" sz="1100">
              <a:solidFill>
                <a:srgbClr val="38761D"/>
              </a:solidFill>
            </a:endParaRPr>
          </a:p>
        </p:txBody>
      </p:sp>
      <p:sp>
        <p:nvSpPr>
          <p:cNvPr id="886" name="Google Shape;886;p122"/>
          <p:cNvSpPr txBox="1"/>
          <p:nvPr/>
        </p:nvSpPr>
        <p:spPr>
          <a:xfrm>
            <a:off x="2498350" y="4890000"/>
            <a:ext cx="69171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https://github.com/hunkim/DeepLearningZeroToAll/blob/master/lab-12-5-rnn_stock_prediction.py</a:t>
            </a:r>
            <a:r>
              <a:rPr lang="en" sz="1200">
                <a:solidFill>
                  <a:schemeClr val="dk1"/>
                </a:solidFill>
              </a:rPr>
              <a:t> </a:t>
            </a:r>
            <a:endParaRPr sz="1200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0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p123"/>
          <p:cNvSpPr txBox="1"/>
          <p:nvPr>
            <p:ph type="title"/>
          </p:nvPr>
        </p:nvSpPr>
        <p:spPr>
          <a:xfrm>
            <a:off x="-8200" y="-18450"/>
            <a:ext cx="6773100" cy="11085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 and test datasets</a:t>
            </a:r>
            <a:endParaRPr/>
          </a:p>
        </p:txBody>
      </p:sp>
      <p:sp>
        <p:nvSpPr>
          <p:cNvPr id="892" name="Google Shape;892;p123"/>
          <p:cNvSpPr txBox="1"/>
          <p:nvPr/>
        </p:nvSpPr>
        <p:spPr>
          <a:xfrm>
            <a:off x="525525" y="1330600"/>
            <a:ext cx="8352600" cy="373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split to train and testing</a:t>
            </a:r>
            <a:endParaRPr i="1" sz="18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train_size = </a:t>
            </a:r>
            <a:r>
              <a:rPr lang="en" sz="1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(dataY) *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0.7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test_size = </a:t>
            </a:r>
            <a:r>
              <a:rPr lang="en" sz="1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(dataY) - train_size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trainX, testX = np.array(dataX[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:train_size]), 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np.array(dataX[train_size:</a:t>
            </a:r>
            <a:r>
              <a:rPr lang="en" sz="1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(dataX)])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trainY, testY = np.array(dataY[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:train_size]), 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np.array(dataY[train_size:</a:t>
            </a:r>
            <a:r>
              <a:rPr lang="en" sz="1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(dataY)])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input placeholders</a:t>
            </a:r>
            <a:endParaRPr i="1" sz="18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 = tf.placeholder(tf.float32, [</a:t>
            </a:r>
            <a:r>
              <a:rPr b="1" lang="en" sz="1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None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seq_length, data_dim])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 = tf.placeholder(tf.float32, [</a:t>
            </a:r>
            <a:r>
              <a:rPr b="1" lang="en" sz="1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None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93" name="Google Shape;893;p123"/>
          <p:cNvSpPr txBox="1"/>
          <p:nvPr/>
        </p:nvSpPr>
        <p:spPr>
          <a:xfrm>
            <a:off x="2498350" y="4890000"/>
            <a:ext cx="69171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https://github.com/hunkim/DeepLearningZeroToAll/blob/master/lab-12-5-rnn_stock_prediction.py</a:t>
            </a:r>
            <a:r>
              <a:rPr lang="en" sz="1200">
                <a:solidFill>
                  <a:schemeClr val="dk1"/>
                </a:solidFill>
              </a:rPr>
              <a:t> </a:t>
            </a:r>
            <a:endParaRPr sz="1200"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7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p124"/>
          <p:cNvSpPr txBox="1"/>
          <p:nvPr>
            <p:ph type="title"/>
          </p:nvPr>
        </p:nvSpPr>
        <p:spPr>
          <a:xfrm>
            <a:off x="-8188" y="-94655"/>
            <a:ext cx="9160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LSTM and Loss </a:t>
            </a:r>
            <a:endParaRPr/>
          </a:p>
        </p:txBody>
      </p:sp>
      <p:sp>
        <p:nvSpPr>
          <p:cNvPr id="899" name="Google Shape;899;p124"/>
          <p:cNvSpPr txBox="1"/>
          <p:nvPr/>
        </p:nvSpPr>
        <p:spPr>
          <a:xfrm>
            <a:off x="0" y="903900"/>
            <a:ext cx="9144000" cy="39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input placeholders</a:t>
            </a:r>
            <a:endParaRPr i="1" sz="16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 = tf.placeholder(tf.float32, [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None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seq_length, data_dim])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 = tf.placeholder(tf.float32, [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None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cell = tf.contrib.rnn.BasicLSTMCell(</a:t>
            </a:r>
            <a:r>
              <a:rPr lang="en" sz="16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num_units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=hidden_dim, </a:t>
            </a:r>
            <a:r>
              <a:rPr lang="en" sz="16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state_is_tuple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outputs, _states = tf.nn.dynamic_rnn(cell, X, </a:t>
            </a:r>
            <a:r>
              <a:rPr lang="en" sz="16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dtype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=tf.float32)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Y_pred = tf.contrib.layers.fully_connected(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outputs[:, -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output_dim, </a:t>
            </a:r>
            <a:r>
              <a:rPr lang="en" sz="16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activation_fn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None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i="1"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We use the last cell's output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cost/loss</a:t>
            </a:r>
            <a:endParaRPr sz="16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loss = tf.reduce_sum(tf.square(Y_pred - Y))  </a:t>
            </a:r>
            <a:r>
              <a:rPr i="1"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sum of the squares</a:t>
            </a:r>
            <a:endParaRPr i="1" sz="16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optimizer</a:t>
            </a:r>
            <a:endParaRPr sz="16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optimizer = tf.train.AdamOptimizer(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0.01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train = optimizer.minimize(loss)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00" name="Google Shape;900;p124"/>
          <p:cNvSpPr txBox="1"/>
          <p:nvPr/>
        </p:nvSpPr>
        <p:spPr>
          <a:xfrm>
            <a:off x="2498350" y="4890000"/>
            <a:ext cx="69171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https://github.com/hunkim/DeepLearningZeroToAll/blob/master/lab-12-5-rnn_stock_prediction.py</a:t>
            </a:r>
            <a:r>
              <a:rPr lang="en" sz="1200">
                <a:solidFill>
                  <a:schemeClr val="dk1"/>
                </a:solidFill>
              </a:rPr>
              <a:t> </a:t>
            </a:r>
            <a:endParaRPr sz="1200"/>
          </a:p>
        </p:txBody>
      </p:sp>
      <p:pic>
        <p:nvPicPr>
          <p:cNvPr id="901" name="Google Shape;901;p1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16050" y="680775"/>
            <a:ext cx="1047100" cy="116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5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p125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 and Results</a:t>
            </a:r>
            <a:endParaRPr/>
          </a:p>
        </p:txBody>
      </p:sp>
      <p:sp>
        <p:nvSpPr>
          <p:cNvPr id="907" name="Google Shape;907;p125"/>
          <p:cNvSpPr txBox="1"/>
          <p:nvPr/>
        </p:nvSpPr>
        <p:spPr>
          <a:xfrm>
            <a:off x="67100" y="1419750"/>
            <a:ext cx="5333700" cy="3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E4FF"/>
                </a:highlight>
                <a:latin typeface="Consolas"/>
                <a:ea typeface="Consolas"/>
                <a:cs typeface="Consolas"/>
                <a:sym typeface="Consolas"/>
              </a:rPr>
              <a:t>sess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tf.Session()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E4E4FF"/>
                </a:highlight>
                <a:latin typeface="Consolas"/>
                <a:ea typeface="Consolas"/>
                <a:cs typeface="Consolas"/>
                <a:sym typeface="Consolas"/>
              </a:rPr>
              <a:t>sess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.run(tf.global_variables_initializer())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 </a:t>
            </a:r>
            <a:r>
              <a:rPr b="1"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range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1000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):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_, l = </a:t>
            </a:r>
            <a:r>
              <a:rPr lang="en">
                <a:solidFill>
                  <a:schemeClr val="dk1"/>
                </a:solidFill>
                <a:highlight>
                  <a:srgbClr val="E4E4FF"/>
                </a:highlight>
                <a:latin typeface="Consolas"/>
                <a:ea typeface="Consolas"/>
                <a:cs typeface="Consolas"/>
                <a:sym typeface="Consolas"/>
              </a:rPr>
              <a:t>sess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.run([train, loss], 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feed_dict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={X: trainX, Y: trainY})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(i, l)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testPredict = </a:t>
            </a:r>
            <a:r>
              <a:rPr lang="en">
                <a:solidFill>
                  <a:schemeClr val="dk1"/>
                </a:solidFill>
                <a:highlight>
                  <a:srgbClr val="E4E4FF"/>
                </a:highlight>
                <a:latin typeface="Consolas"/>
                <a:ea typeface="Consolas"/>
                <a:cs typeface="Consolas"/>
                <a:sym typeface="Consolas"/>
              </a:rPr>
              <a:t>sess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.run(Y_pred,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feed_dict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={X: testX})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import </a:t>
            </a:r>
            <a:r>
              <a:rPr i="1"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matplotlib.pyplot </a:t>
            </a:r>
            <a:r>
              <a:rPr b="1" i="1"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as </a:t>
            </a:r>
            <a:r>
              <a:rPr i="1"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plt</a:t>
            </a:r>
            <a:endParaRPr i="1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plt.plot(testY)</a:t>
            </a:r>
            <a:endParaRPr i="1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plt.plot(testPredict)</a:t>
            </a:r>
            <a:endParaRPr i="1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plt.show()</a:t>
            </a:r>
            <a:endParaRPr i="1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6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08" name="Google Shape;908;p125"/>
          <p:cNvSpPr txBox="1"/>
          <p:nvPr/>
        </p:nvSpPr>
        <p:spPr>
          <a:xfrm>
            <a:off x="2498350" y="4890000"/>
            <a:ext cx="69171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https://github.com/hunkim/DeepLearningZeroToAll/blob/master/lab-12-5-rnn_stock_prediction.py</a:t>
            </a:r>
            <a:r>
              <a:rPr lang="en" sz="1200">
                <a:solidFill>
                  <a:schemeClr val="dk1"/>
                </a:solidFill>
              </a:rPr>
              <a:t> </a:t>
            </a:r>
            <a:endParaRPr sz="1200"/>
          </a:p>
        </p:txBody>
      </p:sp>
      <p:pic>
        <p:nvPicPr>
          <p:cNvPr id="909" name="Google Shape;909;p1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800" y="1548500"/>
            <a:ext cx="3590800" cy="26930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3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p126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Exercise</a:t>
            </a:r>
            <a:endParaRPr/>
          </a:p>
        </p:txBody>
      </p:sp>
      <p:sp>
        <p:nvSpPr>
          <p:cNvPr id="915" name="Google Shape;915;p126"/>
          <p:cNvSpPr txBox="1"/>
          <p:nvPr>
            <p:ph idx="1" type="body"/>
          </p:nvPr>
        </p:nvSpPr>
        <p:spPr>
          <a:xfrm>
            <a:off x="180200" y="1460001"/>
            <a:ext cx="8783400" cy="19704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-368300" lvl="0" marL="457200" rtl="0" algn="l">
              <a:spcBef>
                <a:spcPts val="120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Implement  stock prediction using linear regression only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Improve results using more features such as keywords and/or sentiments in top news</a:t>
            </a:r>
            <a:endParaRPr sz="2200"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9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p127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/>
              <a:t>Other </a:t>
            </a: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RNN applications</a:t>
            </a:r>
            <a:endParaRPr/>
          </a:p>
        </p:txBody>
      </p:sp>
      <p:sp>
        <p:nvSpPr>
          <p:cNvPr id="921" name="Google Shape;921;p127"/>
          <p:cNvSpPr txBox="1"/>
          <p:nvPr>
            <p:ph idx="1" type="body"/>
          </p:nvPr>
        </p:nvSpPr>
        <p:spPr>
          <a:xfrm>
            <a:off x="180210" y="1216730"/>
            <a:ext cx="8783400" cy="359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-215900" lvl="0" marL="406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Noto Sans Symbols"/>
              <a:buChar char="●"/>
            </a:pPr>
            <a:r>
              <a:rPr b="0" i="0" lang="en" sz="2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Language Modeling</a:t>
            </a:r>
            <a:endParaRPr sz="2200"/>
          </a:p>
          <a:p>
            <a:pPr indent="-215900" lvl="0" marL="406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Noto Sans Symbols"/>
              <a:buChar char="●"/>
            </a:pPr>
            <a:r>
              <a:rPr b="0" i="0" lang="en" sz="2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Speech Recognition</a:t>
            </a:r>
            <a:endParaRPr sz="2200"/>
          </a:p>
          <a:p>
            <a:pPr indent="-215900" lvl="0" marL="406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Noto Sans Symbols"/>
              <a:buChar char="●"/>
            </a:pPr>
            <a:r>
              <a:rPr b="0" i="0" lang="en" sz="2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Machine Translation</a:t>
            </a:r>
            <a:endParaRPr sz="2200"/>
          </a:p>
          <a:p>
            <a:pPr indent="-215900" lvl="0" marL="406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Noto Sans Symbols"/>
              <a:buChar char="●"/>
            </a:pPr>
            <a:r>
              <a:rPr b="0" i="0" lang="en" sz="2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Conversation Modeling/Question Answering</a:t>
            </a:r>
            <a:endParaRPr sz="2200"/>
          </a:p>
          <a:p>
            <a:pPr indent="-215900" lvl="0" marL="406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Noto Sans Symbols"/>
              <a:buChar char="●"/>
            </a:pPr>
            <a:r>
              <a:rPr b="0" i="0" lang="en" sz="2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Image/Video Captioning</a:t>
            </a:r>
            <a:endParaRPr sz="2200"/>
          </a:p>
          <a:p>
            <a:pPr indent="-215900" lvl="0" marL="406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Noto Sans Symbols"/>
              <a:buChar char="●"/>
            </a:pPr>
            <a:r>
              <a:rPr b="0" i="0" lang="en" sz="2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Image/Music/Dance Generation</a:t>
            </a:r>
            <a:endParaRPr sz="2200"/>
          </a:p>
        </p:txBody>
      </p:sp>
      <p:sp>
        <p:nvSpPr>
          <p:cNvPr id="922" name="Google Shape;922;p127"/>
          <p:cNvSpPr/>
          <p:nvPr/>
        </p:nvSpPr>
        <p:spPr>
          <a:xfrm>
            <a:off x="6005625" y="4788475"/>
            <a:ext cx="3102900" cy="33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u="sng" cap="none" strike="noStrik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http://jiwonkim.org/awesome-rnn/</a:t>
            </a:r>
            <a:r>
              <a:rPr b="0" i="0" lang="en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56"/>
          <p:cNvSpPr txBox="1"/>
          <p:nvPr>
            <p:ph type="title"/>
          </p:nvPr>
        </p:nvSpPr>
        <p:spPr>
          <a:xfrm>
            <a:off x="824075" y="133950"/>
            <a:ext cx="79761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One node: 4 (</a:t>
            </a:r>
            <a:r>
              <a:rPr i="1" lang="en"/>
              <a:t>input-dim</a:t>
            </a:r>
            <a:r>
              <a:rPr lang="en"/>
              <a:t>) in 2 (</a:t>
            </a:r>
            <a:r>
              <a:rPr i="1" lang="en"/>
              <a:t>hidden_size</a:t>
            </a:r>
            <a:r>
              <a:rPr lang="en"/>
              <a:t>)</a:t>
            </a:r>
            <a:endParaRPr/>
          </a:p>
        </p:txBody>
      </p:sp>
      <p:pic>
        <p:nvPicPr>
          <p:cNvPr id="263" name="Google Shape;263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063" y="1419750"/>
            <a:ext cx="7495875" cy="3758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5275" y="1842100"/>
            <a:ext cx="5438525" cy="2727024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57"/>
          <p:cNvSpPr txBox="1"/>
          <p:nvPr/>
        </p:nvSpPr>
        <p:spPr>
          <a:xfrm>
            <a:off x="345500" y="1232500"/>
            <a:ext cx="7715400" cy="22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408080"/>
                </a:solidFill>
                <a:latin typeface="Consolas"/>
                <a:ea typeface="Consolas"/>
                <a:cs typeface="Consolas"/>
                <a:sym typeface="Consolas"/>
              </a:rPr>
              <a:t># One cell RNN input_dim (4) -&gt; output_dim (2)</a:t>
            </a:r>
            <a:b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hidden_size 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b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cell 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tf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contrib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rnn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BasicLSTMCell(num_units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hidden_size)</a:t>
            </a:r>
            <a:b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b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x_data 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np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array(</a:t>
            </a:r>
            <a:r>
              <a:rPr i="1" lang="en">
                <a:solidFill>
                  <a:srgbClr val="408080"/>
                </a:solidFill>
                <a:latin typeface="Consolas"/>
                <a:ea typeface="Consolas"/>
                <a:cs typeface="Consolas"/>
                <a:sym typeface="Consolas"/>
              </a:rPr>
              <a:t>[[[1,0,0,0]]]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, dtype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np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float32) </a:t>
            </a:r>
            <a:endParaRPr i="1">
              <a:solidFill>
                <a:srgbClr val="40808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outputs, _states 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tf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nn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dynamic_rnn(cell, x_data, dtype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tf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float32)</a:t>
            </a:r>
            <a:b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b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sess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run(tf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global_variables_initializer())</a:t>
            </a:r>
            <a:b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pp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pprint(outputs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eval())</a:t>
            </a:r>
            <a:endParaRPr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70" name="Google Shape;270;p57"/>
          <p:cNvSpPr txBox="1"/>
          <p:nvPr/>
        </p:nvSpPr>
        <p:spPr>
          <a:xfrm>
            <a:off x="399350" y="3629550"/>
            <a:ext cx="4998000" cy="8055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142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array([[[-0.42409304,  0.64651132]]])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71" name="Google Shape;271;p57"/>
          <p:cNvSpPr txBox="1"/>
          <p:nvPr/>
        </p:nvSpPr>
        <p:spPr>
          <a:xfrm>
            <a:off x="3442350" y="4662575"/>
            <a:ext cx="5866800" cy="66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4"/>
              </a:rPr>
              <a:t>https://github.com/hunkim/DeepLearningZeroToAll/blob/master/lab-12-0-rnn_basics.ipynb</a:t>
            </a:r>
            <a:r>
              <a:rPr lang="en" sz="1100">
                <a:solidFill>
                  <a:srgbClr val="808080"/>
                </a:solidFill>
              </a:rPr>
              <a:t> </a:t>
            </a:r>
            <a:endParaRPr sz="1100"/>
          </a:p>
        </p:txBody>
      </p:sp>
      <p:sp>
        <p:nvSpPr>
          <p:cNvPr id="272" name="Google Shape;272;p57"/>
          <p:cNvSpPr txBox="1"/>
          <p:nvPr>
            <p:ph type="title"/>
          </p:nvPr>
        </p:nvSpPr>
        <p:spPr>
          <a:xfrm>
            <a:off x="824075" y="133950"/>
            <a:ext cx="79761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One node: 4 (</a:t>
            </a:r>
            <a:r>
              <a:rPr i="1" lang="en"/>
              <a:t>input-dim</a:t>
            </a:r>
            <a:r>
              <a:rPr lang="en"/>
              <a:t>) in 2 (</a:t>
            </a:r>
            <a:r>
              <a:rPr i="1" lang="en"/>
              <a:t>hidden_size</a:t>
            </a:r>
            <a:r>
              <a:rPr lang="en"/>
              <a:t>)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